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08" r:id="rId3"/>
    <p:sldId id="307" r:id="rId4"/>
    <p:sldId id="357" r:id="rId5"/>
    <p:sldId id="306" r:id="rId6"/>
    <p:sldId id="365" r:id="rId7"/>
    <p:sldId id="372" r:id="rId8"/>
    <p:sldId id="309" r:id="rId9"/>
    <p:sldId id="377" r:id="rId10"/>
    <p:sldId id="310" r:id="rId11"/>
    <p:sldId id="379" r:id="rId12"/>
    <p:sldId id="366" r:id="rId13"/>
    <p:sldId id="381" r:id="rId14"/>
    <p:sldId id="312" r:id="rId15"/>
    <p:sldId id="3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0" autoAdjust="0"/>
    <p:restoredTop sz="94660"/>
  </p:normalViewPr>
  <p:slideViewPr>
    <p:cSldViewPr snapToGrid="0">
      <p:cViewPr varScale="1">
        <p:scale>
          <a:sx n="85" d="100"/>
          <a:sy n="85" d="100"/>
        </p:scale>
        <p:origin x="734"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System Function</a:t>
            </a:r>
            <a:endParaRPr lang="en-GB" sz="4400" dirty="0"/>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C18.6  Maintaining Medical Imaging Equipment</a:t>
            </a:r>
            <a:endPar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965819" y="2071794"/>
            <a:ext cx="4539631" cy="2862322"/>
          </a:xfrm>
          <a:prstGeom prst="rect">
            <a:avLst/>
          </a:prstGeom>
        </p:spPr>
        <p:txBody>
          <a:bodyPr wrap="square">
            <a:spAutoFit/>
          </a:bodyPr>
          <a:lstStyle/>
          <a:p>
            <a:r>
              <a:rPr lang="en-GB" b="1" dirty="0" smtClean="0">
                <a:solidFill>
                  <a:srgbClr val="7030A0"/>
                </a:solidFill>
                <a:latin typeface="+mj-lt"/>
                <a:ea typeface="Times New Roman" panose="02020603050405020304" pitchFamily="18" charset="0"/>
                <a:cs typeface="Times New Roman" panose="02020603050405020304" pitchFamily="18" charset="0"/>
              </a:rPr>
              <a:t>Radiology </a:t>
            </a:r>
            <a:r>
              <a:rPr lang="en-GB" b="1" dirty="0">
                <a:solidFill>
                  <a:srgbClr val="7030A0"/>
                </a:solidFill>
                <a:latin typeface="+mj-lt"/>
                <a:ea typeface="Times New Roman" panose="02020603050405020304" pitchFamily="18" charset="0"/>
                <a:cs typeface="Times New Roman" panose="02020603050405020304" pitchFamily="18" charset="0"/>
              </a:rPr>
              <a:t>fundamentals</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X-ray </a:t>
            </a:r>
            <a:r>
              <a:rPr lang="en-GB" dirty="0">
                <a:latin typeface="+mj-lt"/>
                <a:ea typeface="Times New Roman" panose="02020603050405020304" pitchFamily="18" charset="0"/>
                <a:cs typeface="Times New Roman" panose="02020603050405020304" pitchFamily="18" charset="0"/>
              </a:rPr>
              <a:t>tube</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Production </a:t>
            </a:r>
            <a:r>
              <a:rPr lang="en-GB" dirty="0">
                <a:latin typeface="+mj-lt"/>
                <a:ea typeface="Times New Roman" panose="02020603050405020304" pitchFamily="18" charset="0"/>
                <a:cs typeface="Times New Roman" panose="02020603050405020304" pitchFamily="18" charset="0"/>
              </a:rPr>
              <a:t>of x-rays</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Nature </a:t>
            </a:r>
            <a:r>
              <a:rPr lang="en-GB" dirty="0">
                <a:latin typeface="+mj-lt"/>
                <a:ea typeface="Times New Roman" panose="02020603050405020304" pitchFamily="18" charset="0"/>
                <a:cs typeface="Times New Roman" panose="02020603050405020304" pitchFamily="18" charset="0"/>
              </a:rPr>
              <a:t>and properties of x-rays</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X-ray </a:t>
            </a:r>
            <a:r>
              <a:rPr lang="en-GB" dirty="0">
                <a:latin typeface="+mj-lt"/>
                <a:ea typeface="Times New Roman" panose="02020603050405020304" pitchFamily="18" charset="0"/>
                <a:cs typeface="Times New Roman" panose="02020603050405020304" pitchFamily="18" charset="0"/>
              </a:rPr>
              <a:t>detection</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Photographically </a:t>
            </a:r>
            <a:r>
              <a:rPr lang="en-GB" dirty="0">
                <a:latin typeface="+mj-lt"/>
                <a:ea typeface="Times New Roman" panose="02020603050405020304" pitchFamily="18" charset="0"/>
                <a:cs typeface="Times New Roman" panose="02020603050405020304" pitchFamily="18" charset="0"/>
              </a:rPr>
              <a:t>correct x-ray images</a:t>
            </a: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Contrast </a:t>
            </a:r>
            <a:endParaRPr lang="en-GB" dirty="0">
              <a:latin typeface="+mj-lt"/>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GB" dirty="0" smtClean="0">
                <a:latin typeface="+mj-lt"/>
                <a:ea typeface="Times New Roman" panose="02020603050405020304" pitchFamily="18" charset="0"/>
                <a:cs typeface="Times New Roman" panose="02020603050405020304" pitchFamily="18" charset="0"/>
              </a:rPr>
              <a:t>Sharpness</a:t>
            </a:r>
            <a:endParaRPr lang="en-GB" dirty="0">
              <a:latin typeface="+mj-lt"/>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endParaRPr lang="en-GB" dirty="0">
              <a:latin typeface="+mj-lt"/>
              <a:ea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endParaRPr lang="en-GB" dirty="0">
              <a:effectLst/>
              <a:latin typeface="+mj-lt"/>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5766194" y="5032662"/>
            <a:ext cx="6307274"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18.6.1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Explain how an x-ray machine generates and detects </a:t>
            </a:r>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images</a:t>
            </a:r>
            <a:endPar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17" name="Afbeelding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5719" y="1391933"/>
            <a:ext cx="5139373" cy="3462828"/>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Image Quality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9" name="Rechthoek 8"/>
          <p:cNvSpPr/>
          <p:nvPr/>
        </p:nvSpPr>
        <p:spPr>
          <a:xfrm>
            <a:off x="412130" y="1442498"/>
            <a:ext cx="5566639" cy="2585323"/>
          </a:xfrm>
          <a:prstGeom prst="rect">
            <a:avLst/>
          </a:prstGeom>
        </p:spPr>
        <p:txBody>
          <a:bodyPr wrap="square">
            <a:spAutoFit/>
          </a:bodyPr>
          <a:lstStyle/>
          <a:p>
            <a:pPr lvl="0"/>
            <a:r>
              <a:rPr lang="en-GB" dirty="0" smtClean="0">
                <a:solidFill>
                  <a:srgbClr val="000000"/>
                </a:solidFill>
                <a:latin typeface="Calibri Light" panose="020F0302020204030204"/>
              </a:rPr>
              <a:t>Most user complaints on a functioning X-ray systems are about reduced Image Quality. The factors that determine image quality are: </a:t>
            </a:r>
          </a:p>
          <a:p>
            <a:pPr marL="742950" lvl="1" indent="-285750">
              <a:buFont typeface="Arial" panose="020B0604020202020204" pitchFamily="34" charset="0"/>
              <a:buChar char="•"/>
            </a:pPr>
            <a:r>
              <a:rPr lang="en-GB" b="1" dirty="0" smtClean="0">
                <a:solidFill>
                  <a:srgbClr val="7030A0"/>
                </a:solidFill>
                <a:latin typeface="Calibri Light" panose="020F0302020204030204"/>
              </a:rPr>
              <a:t>spatial resolution or sharpness</a:t>
            </a:r>
          </a:p>
          <a:p>
            <a:pPr marL="742950" lvl="1" indent="-285750">
              <a:buFont typeface="Arial" panose="020B0604020202020204" pitchFamily="34" charset="0"/>
              <a:buChar char="•"/>
            </a:pPr>
            <a:r>
              <a:rPr lang="en-GB" b="1" dirty="0" smtClean="0">
                <a:solidFill>
                  <a:srgbClr val="7030A0"/>
                </a:solidFill>
                <a:latin typeface="Calibri Light" panose="020F0302020204030204"/>
              </a:rPr>
              <a:t>image contrast</a:t>
            </a:r>
          </a:p>
          <a:p>
            <a:pPr marL="742950" lvl="1" indent="-285750">
              <a:buFont typeface="Arial" panose="020B0604020202020204" pitchFamily="34" charset="0"/>
              <a:buChar char="•"/>
            </a:pPr>
            <a:r>
              <a:rPr lang="en-GB" b="1" dirty="0" smtClean="0">
                <a:solidFill>
                  <a:srgbClr val="7030A0"/>
                </a:solidFill>
                <a:latin typeface="Calibri Light" panose="020F0302020204030204"/>
              </a:rPr>
              <a:t>image noise</a:t>
            </a:r>
          </a:p>
          <a:p>
            <a:pPr marL="742950" lvl="1" indent="-285750">
              <a:buFont typeface="Arial" panose="020B0604020202020204" pitchFamily="34" charset="0"/>
              <a:buChar char="•"/>
            </a:pPr>
            <a:r>
              <a:rPr lang="en-GB" b="1" dirty="0" smtClean="0">
                <a:solidFill>
                  <a:srgbClr val="7030A0"/>
                </a:solidFill>
                <a:latin typeface="Calibri Light" panose="020F0302020204030204"/>
              </a:rPr>
              <a:t>image artefacts</a:t>
            </a:r>
          </a:p>
          <a:p>
            <a:r>
              <a:rPr lang="en-GB" dirty="0" smtClean="0">
                <a:solidFill>
                  <a:srgbClr val="000000"/>
                </a:solidFill>
                <a:latin typeface="Calibri Light" panose="020F0302020204030204"/>
              </a:rPr>
              <a:t>Each of these factors can lead to reduced visibility of image details and to a sub-optimal/wrong diagnosis. </a:t>
            </a:r>
            <a:endParaRPr lang="en-GB" dirty="0">
              <a:solidFill>
                <a:srgbClr val="000000"/>
              </a:solidFill>
              <a:latin typeface="Calibri Light" panose="020F0302020204030204"/>
            </a:endParaRPr>
          </a:p>
        </p:txBody>
      </p:sp>
      <p:sp>
        <p:nvSpPr>
          <p:cNvPr id="16" name="Rechthoek 15"/>
          <p:cNvSpPr/>
          <p:nvPr/>
        </p:nvSpPr>
        <p:spPr>
          <a:xfrm>
            <a:off x="6235973" y="5091755"/>
            <a:ext cx="5647735" cy="1200329"/>
          </a:xfrm>
          <a:prstGeom prst="rect">
            <a:avLst/>
          </a:prstGeom>
        </p:spPr>
        <p:txBody>
          <a:bodyPr wrap="square">
            <a:spAutoFit/>
          </a:bodyPr>
          <a:lstStyle/>
          <a:p>
            <a:pPr lvl="0"/>
            <a:r>
              <a:rPr lang="en-GB" dirty="0" smtClean="0">
                <a:solidFill>
                  <a:srgbClr val="000000"/>
                </a:solidFill>
                <a:latin typeface="Calibri Light" panose="020F0302020204030204"/>
              </a:rPr>
              <a:t>Some image quality reduction occurs in case of high X-ray absorption, as sometimes caused by obese patients. </a:t>
            </a:r>
          </a:p>
          <a:p>
            <a:pPr lvl="0"/>
            <a:r>
              <a:rPr lang="en-GB" dirty="0" smtClean="0">
                <a:solidFill>
                  <a:srgbClr val="000000"/>
                </a:solidFill>
                <a:latin typeface="Calibri Light" panose="020F0302020204030204"/>
              </a:rPr>
              <a:t>This can lead to low contrast and high noise in the image. It can sometimes not be improved by improving the system.  </a:t>
            </a:r>
            <a:endParaRPr lang="en-GB" dirty="0">
              <a:solidFill>
                <a:srgbClr val="000000"/>
              </a:solidFill>
              <a:latin typeface="Calibri Light" panose="020F0302020204030204"/>
            </a:endParaRPr>
          </a:p>
        </p:txBody>
      </p:sp>
      <p:pic>
        <p:nvPicPr>
          <p:cNvPr id="23" name="Afbeelding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3049" y="1507345"/>
            <a:ext cx="5373585" cy="2444604"/>
          </a:xfrm>
          <a:prstGeom prst="rect">
            <a:avLst/>
          </a:prstGeom>
        </p:spPr>
      </p:pic>
      <p:sp>
        <p:nvSpPr>
          <p:cNvPr id="24" name="TextBox 5"/>
          <p:cNvSpPr txBox="1"/>
          <p:nvPr/>
        </p:nvSpPr>
        <p:spPr>
          <a:xfrm>
            <a:off x="6090073" y="4142936"/>
            <a:ext cx="555579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Chest X-ray of</a:t>
            </a:r>
            <a:r>
              <a:rPr kumimoji="0" lang="en-US" sz="1800" b="1" i="1" u="none" strike="noStrike" kern="0" cap="none" spc="0" normalizeH="0" noProof="0" dirty="0" smtClean="0">
                <a:ln>
                  <a:noFill/>
                </a:ln>
                <a:solidFill>
                  <a:prstClr val="black"/>
                </a:solidFill>
                <a:effectLst/>
                <a:uLnTx/>
                <a:uFillTx/>
                <a:latin typeface="+mj-lt"/>
              </a:rPr>
              <a:t> normal (left) and obese (right) patient</a:t>
            </a:r>
            <a:endParaRPr kumimoji="0" lang="en-US" sz="1800" b="1" i="1" u="none" strike="noStrike" kern="0" cap="none" spc="0" normalizeH="0" baseline="0" noProof="0" dirty="0" smtClean="0">
              <a:ln>
                <a:noFill/>
              </a:ln>
              <a:solidFill>
                <a:prstClr val="black"/>
              </a:solidFill>
              <a:effectLst/>
              <a:uLnTx/>
              <a:uFillTx/>
              <a:latin typeface="+mj-lt"/>
            </a:endParaRPr>
          </a:p>
        </p:txBody>
      </p:sp>
      <p:sp>
        <p:nvSpPr>
          <p:cNvPr id="25" name="PIJL-LINKS 24"/>
          <p:cNvSpPr/>
          <p:nvPr/>
        </p:nvSpPr>
        <p:spPr>
          <a:xfrm rot="5400000">
            <a:off x="8769932" y="4710813"/>
            <a:ext cx="348891" cy="1823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Rechte verbindingslijn 28"/>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Afbeelding 2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249" y="4144551"/>
            <a:ext cx="1201826" cy="2014392"/>
          </a:xfrm>
          <a:prstGeom prst="rect">
            <a:avLst/>
          </a:prstGeom>
        </p:spPr>
      </p:pic>
      <p:sp>
        <p:nvSpPr>
          <p:cNvPr id="31" name="TextBox 5"/>
          <p:cNvSpPr txBox="1"/>
          <p:nvPr/>
        </p:nvSpPr>
        <p:spPr>
          <a:xfrm>
            <a:off x="1883019" y="4802012"/>
            <a:ext cx="2314147"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Image artefact</a:t>
            </a:r>
            <a:r>
              <a:rPr kumimoji="0" lang="en-US" sz="1800" b="1" i="1" u="none" strike="noStrike" kern="0" cap="none" spc="0" normalizeH="0" noProof="0" dirty="0" smtClean="0">
                <a:ln>
                  <a:noFill/>
                </a:ln>
                <a:solidFill>
                  <a:prstClr val="black"/>
                </a:solidFill>
                <a:effectLst/>
                <a:uLnTx/>
                <a:uFillTx/>
                <a:latin typeface="+mj-lt"/>
              </a:rPr>
              <a:t> caused by wrong positioning of collimator in the top left of the image</a:t>
            </a:r>
            <a:endParaRPr kumimoji="0" lang="en-US" sz="1800" b="1" i="1" u="none" strike="noStrike" kern="0" cap="none" spc="0" normalizeH="0" baseline="0" noProof="0" dirty="0" smtClean="0">
              <a:ln>
                <a:noFill/>
              </a:ln>
              <a:solidFill>
                <a:prstClr val="black"/>
              </a:solidFill>
              <a:effectLst/>
              <a:uLnTx/>
              <a:uFillTx/>
              <a:latin typeface="+mj-lt"/>
            </a:endParaRPr>
          </a:p>
        </p:txBody>
      </p:sp>
    </p:spTree>
    <p:extLst>
      <p:ext uri="{BB962C8B-B14F-4D97-AF65-F5344CB8AC3E}">
        <p14:creationId xmlns:p14="http://schemas.microsoft.com/office/powerpoint/2010/main" val="74111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Image Quality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49" y="1283023"/>
            <a:ext cx="7279218" cy="1"/>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13" name="Rechthoek 12"/>
          <p:cNvSpPr/>
          <p:nvPr/>
        </p:nvSpPr>
        <p:spPr>
          <a:xfrm>
            <a:off x="714712" y="5449752"/>
            <a:ext cx="10508418" cy="646331"/>
          </a:xfrm>
          <a:prstGeom prst="rect">
            <a:avLst/>
          </a:prstGeom>
          <a:solidFill>
            <a:schemeClr val="bg2"/>
          </a:solidFill>
          <a:ln>
            <a:solidFill>
              <a:srgbClr val="7030A0"/>
            </a:solidFill>
          </a:ln>
        </p:spPr>
        <p:txBody>
          <a:bodyPr wrap="square">
            <a:spAutoFit/>
          </a:bodyPr>
          <a:lstStyle/>
          <a:p>
            <a:pPr lvl="0" algn="ctr"/>
            <a:r>
              <a:rPr lang="en-GB" dirty="0" smtClean="0">
                <a:solidFill>
                  <a:srgbClr val="000000"/>
                </a:solidFill>
                <a:latin typeface="Calibri Light" panose="020F0302020204030204"/>
              </a:rPr>
              <a:t>With a Image </a:t>
            </a:r>
            <a:r>
              <a:rPr lang="en-GB" b="1" dirty="0" smtClean="0">
                <a:solidFill>
                  <a:srgbClr val="000000"/>
                </a:solidFill>
                <a:latin typeface="Calibri Light" panose="020F0302020204030204"/>
              </a:rPr>
              <a:t>Quality Control </a:t>
            </a:r>
            <a:r>
              <a:rPr lang="en-GB" dirty="0" smtClean="0">
                <a:solidFill>
                  <a:srgbClr val="000000"/>
                </a:solidFill>
                <a:latin typeface="Calibri Light" panose="020F0302020204030204"/>
              </a:rPr>
              <a:t>program the image quality is checked and optimized regularly.  </a:t>
            </a:r>
          </a:p>
          <a:p>
            <a:pPr lvl="0" algn="ctr"/>
            <a:r>
              <a:rPr lang="en-GB" dirty="0" smtClean="0">
                <a:solidFill>
                  <a:srgbClr val="000000"/>
                </a:solidFill>
                <a:latin typeface="Calibri Light" panose="020F0302020204030204"/>
              </a:rPr>
              <a:t>Some problems can be solved by a local technician, some require expert service support. </a:t>
            </a:r>
            <a:endParaRPr lang="en-GB" dirty="0">
              <a:solidFill>
                <a:srgbClr val="000000"/>
              </a:solidFill>
              <a:latin typeface="Calibri Light" panose="020F0302020204030204"/>
            </a:endParaRPr>
          </a:p>
        </p:txBody>
      </p:sp>
      <p:sp>
        <p:nvSpPr>
          <p:cNvPr id="17" name="Rechthoek 16"/>
          <p:cNvSpPr/>
          <p:nvPr/>
        </p:nvSpPr>
        <p:spPr>
          <a:xfrm>
            <a:off x="967462" y="1608986"/>
            <a:ext cx="6182752" cy="3408625"/>
          </a:xfrm>
          <a:prstGeom prst="rect">
            <a:avLst/>
          </a:prstGeom>
        </p:spPr>
        <p:txBody>
          <a:bodyPr wrap="square">
            <a:spAutoFit/>
          </a:bodyPr>
          <a:lstStyle/>
          <a:p>
            <a:pPr lvl="0">
              <a:spcAft>
                <a:spcPts val="300"/>
              </a:spcAft>
            </a:pPr>
            <a:r>
              <a:rPr lang="en-GB" dirty="0" smtClean="0">
                <a:solidFill>
                  <a:srgbClr val="000000"/>
                </a:solidFill>
                <a:latin typeface="Calibri Light" panose="020F0302020204030204"/>
              </a:rPr>
              <a:t>There is a long list of system factors that can cause reduced image quality. This includes: </a:t>
            </a:r>
          </a:p>
          <a:p>
            <a:pPr marL="742950" lvl="1" indent="-285750">
              <a:spcAft>
                <a:spcPts val="300"/>
              </a:spcAft>
              <a:buFont typeface="Arial" panose="020B0604020202020204" pitchFamily="34" charset="0"/>
              <a:buChar char="•"/>
            </a:pPr>
            <a:r>
              <a:rPr lang="en-GB" dirty="0" smtClean="0">
                <a:solidFill>
                  <a:srgbClr val="000000"/>
                </a:solidFill>
                <a:latin typeface="Calibri Light" panose="020F0302020204030204"/>
              </a:rPr>
              <a:t>wrong setting of exposure parameters (wrong program selected)</a:t>
            </a:r>
          </a:p>
          <a:p>
            <a:pPr marL="742950" lvl="1" indent="-285750">
              <a:spcAft>
                <a:spcPts val="300"/>
              </a:spcAft>
              <a:buFont typeface="Arial" panose="020B0604020202020204" pitchFamily="34" charset="0"/>
              <a:buChar char="•"/>
            </a:pPr>
            <a:r>
              <a:rPr lang="en-GB" dirty="0" smtClean="0">
                <a:solidFill>
                  <a:srgbClr val="000000"/>
                </a:solidFill>
                <a:latin typeface="Calibri Light" panose="020F0302020204030204"/>
              </a:rPr>
              <a:t>inexpert use of collimator, grid</a:t>
            </a:r>
          </a:p>
          <a:p>
            <a:pPr marL="742950" lvl="1" indent="-285750">
              <a:spcAft>
                <a:spcPts val="300"/>
              </a:spcAft>
              <a:buFont typeface="Arial" panose="020B0604020202020204" pitchFamily="34" charset="0"/>
              <a:buChar char="•"/>
            </a:pPr>
            <a:r>
              <a:rPr lang="en-GB" dirty="0" smtClean="0">
                <a:solidFill>
                  <a:srgbClr val="000000"/>
                </a:solidFill>
                <a:latin typeface="Calibri Light" panose="020F0302020204030204"/>
              </a:rPr>
              <a:t>wrong film selection</a:t>
            </a:r>
            <a:r>
              <a:rPr lang="en-GB" dirty="0">
                <a:solidFill>
                  <a:srgbClr val="000000"/>
                </a:solidFill>
                <a:latin typeface="Calibri Light" panose="020F0302020204030204"/>
              </a:rPr>
              <a:t> </a:t>
            </a:r>
            <a:r>
              <a:rPr lang="en-GB" dirty="0" smtClean="0">
                <a:solidFill>
                  <a:srgbClr val="000000"/>
                </a:solidFill>
                <a:latin typeface="Calibri Light" panose="020F0302020204030204"/>
              </a:rPr>
              <a:t>(wrong sensitivity) </a:t>
            </a:r>
          </a:p>
          <a:p>
            <a:pPr marL="742950" lvl="1" indent="-285750">
              <a:spcAft>
                <a:spcPts val="300"/>
              </a:spcAft>
              <a:buFont typeface="Arial" panose="020B0604020202020204" pitchFamily="34" charset="0"/>
              <a:buChar char="•"/>
            </a:pPr>
            <a:r>
              <a:rPr lang="en-GB" dirty="0" smtClean="0">
                <a:solidFill>
                  <a:srgbClr val="000000"/>
                </a:solidFill>
                <a:latin typeface="Calibri Light" panose="020F0302020204030204"/>
              </a:rPr>
              <a:t>faulty chemical development bath (temperature, concentration, time)</a:t>
            </a:r>
          </a:p>
          <a:p>
            <a:pPr marL="742950" lvl="1" indent="-285750">
              <a:spcAft>
                <a:spcPts val="300"/>
              </a:spcAft>
              <a:buFont typeface="Arial" panose="020B0604020202020204" pitchFamily="34" charset="0"/>
              <a:buChar char="•"/>
            </a:pPr>
            <a:r>
              <a:rPr lang="en-GB" dirty="0">
                <a:solidFill>
                  <a:srgbClr val="000000"/>
                </a:solidFill>
                <a:latin typeface="Calibri Light" panose="020F0302020204030204"/>
              </a:rPr>
              <a:t>worn-out X-ray </a:t>
            </a:r>
            <a:r>
              <a:rPr lang="en-GB" dirty="0" smtClean="0">
                <a:solidFill>
                  <a:srgbClr val="000000"/>
                </a:solidFill>
                <a:latin typeface="Calibri Light" panose="020F0302020204030204"/>
              </a:rPr>
              <a:t>tube</a:t>
            </a:r>
          </a:p>
          <a:p>
            <a:pPr marL="742950" lvl="1" indent="-285750">
              <a:spcAft>
                <a:spcPts val="300"/>
              </a:spcAft>
              <a:buFont typeface="Arial" panose="020B0604020202020204" pitchFamily="34" charset="0"/>
              <a:buChar char="•"/>
            </a:pPr>
            <a:r>
              <a:rPr lang="en-GB" dirty="0" smtClean="0">
                <a:solidFill>
                  <a:srgbClr val="000000"/>
                </a:solidFill>
                <a:latin typeface="Calibri Light" panose="020F0302020204030204"/>
              </a:rPr>
              <a:t>problems with Image Intensifiers (worn out, artefacts,…) </a:t>
            </a:r>
          </a:p>
          <a:p>
            <a:pPr marL="742950" lvl="1" indent="-285750">
              <a:spcAft>
                <a:spcPts val="300"/>
              </a:spcAft>
              <a:buFont typeface="Arial" panose="020B0604020202020204" pitchFamily="34" charset="0"/>
              <a:buChar char="•"/>
            </a:pPr>
            <a:r>
              <a:rPr lang="en-GB" dirty="0" smtClean="0">
                <a:solidFill>
                  <a:srgbClr val="000000"/>
                </a:solidFill>
                <a:latin typeface="Calibri Light" panose="020F0302020204030204"/>
              </a:rPr>
              <a:t>etc. </a:t>
            </a:r>
            <a:endParaRPr lang="en-GB" dirty="0">
              <a:solidFill>
                <a:srgbClr val="000000"/>
              </a:solidFill>
              <a:latin typeface="Calibri Light" panose="020F0302020204030204"/>
            </a:endParaRPr>
          </a:p>
        </p:txBody>
      </p:sp>
      <p:sp>
        <p:nvSpPr>
          <p:cNvPr id="19" name="TextBox 5"/>
          <p:cNvSpPr txBox="1"/>
          <p:nvPr/>
        </p:nvSpPr>
        <p:spPr>
          <a:xfrm>
            <a:off x="8130166" y="4125538"/>
            <a:ext cx="3622595"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Dental X-ray images taken  with different</a:t>
            </a:r>
            <a:r>
              <a:rPr kumimoji="0" lang="en-US" sz="1800" b="1" i="1" u="none" strike="noStrike" kern="0" cap="none" spc="0" normalizeH="0" noProof="0" dirty="0" smtClean="0">
                <a:ln>
                  <a:noFill/>
                </a:ln>
                <a:solidFill>
                  <a:prstClr val="black"/>
                </a:solidFill>
                <a:effectLst/>
                <a:uLnTx/>
                <a:uFillTx/>
                <a:latin typeface="+mj-lt"/>
              </a:rPr>
              <a:t> X-ray parameter (kV, mA, s)  settings</a:t>
            </a:r>
            <a:endParaRPr kumimoji="0" lang="en-US" sz="1800" b="1" i="1" u="none" strike="noStrike" kern="0" cap="none" spc="0" normalizeH="0" baseline="0" noProof="0" dirty="0" smtClean="0">
              <a:ln>
                <a:noFill/>
              </a:ln>
              <a:solidFill>
                <a:prstClr val="black"/>
              </a:solidFill>
              <a:effectLst/>
              <a:uLnTx/>
              <a:uFillTx/>
              <a:latin typeface="+mj-lt"/>
            </a:endParaRPr>
          </a:p>
        </p:txBody>
      </p:sp>
      <p:grpSp>
        <p:nvGrpSpPr>
          <p:cNvPr id="20" name="Groep 19"/>
          <p:cNvGrpSpPr/>
          <p:nvPr/>
        </p:nvGrpSpPr>
        <p:grpSpPr>
          <a:xfrm>
            <a:off x="8222437" y="521447"/>
            <a:ext cx="3617579" cy="3529534"/>
            <a:chOff x="7872080" y="1313600"/>
            <a:chExt cx="3617579" cy="3529534"/>
          </a:xfrm>
        </p:grpSpPr>
        <p:pic>
          <p:nvPicPr>
            <p:cNvPr id="21" name="Afbeelding 2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72080" y="1313600"/>
              <a:ext cx="1634298" cy="3529534"/>
            </a:xfrm>
            <a:prstGeom prst="rect">
              <a:avLst/>
            </a:prstGeom>
          </p:spPr>
        </p:pic>
        <p:sp>
          <p:nvSpPr>
            <p:cNvPr id="22" name="TextBox 5"/>
            <p:cNvSpPr txBox="1"/>
            <p:nvPr/>
          </p:nvSpPr>
          <p:spPr>
            <a:xfrm>
              <a:off x="9419123" y="1838535"/>
              <a:ext cx="1983281"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Exposure</a:t>
              </a:r>
              <a:r>
                <a:rPr kumimoji="0" lang="en-US" sz="1800" b="1" i="1" u="none" strike="noStrike" kern="0" cap="none" spc="0" normalizeH="0" noProof="0" dirty="0" smtClean="0">
                  <a:ln>
                    <a:noFill/>
                  </a:ln>
                  <a:solidFill>
                    <a:prstClr val="black"/>
                  </a:solidFill>
                  <a:effectLst/>
                  <a:uLnTx/>
                  <a:uFillTx/>
                  <a:latin typeface="+mj-lt"/>
                </a:rPr>
                <a:t> factors too high (too dark)</a:t>
              </a:r>
              <a:endParaRPr kumimoji="0" lang="en-US" sz="1800" b="1" i="1" u="none" strike="noStrike" kern="0" cap="none" spc="0" normalizeH="0" baseline="0" noProof="0" dirty="0" smtClean="0">
                <a:ln>
                  <a:noFill/>
                </a:ln>
                <a:solidFill>
                  <a:prstClr val="black"/>
                </a:solidFill>
                <a:effectLst/>
                <a:uLnTx/>
                <a:uFillTx/>
                <a:latin typeface="+mj-lt"/>
              </a:endParaRPr>
            </a:p>
          </p:txBody>
        </p:sp>
        <p:sp>
          <p:nvSpPr>
            <p:cNvPr id="23" name="TextBox 5"/>
            <p:cNvSpPr txBox="1"/>
            <p:nvPr/>
          </p:nvSpPr>
          <p:spPr>
            <a:xfrm>
              <a:off x="9419123" y="2826479"/>
              <a:ext cx="1983281"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Exposure</a:t>
              </a:r>
              <a:r>
                <a:rPr kumimoji="0" lang="en-US" sz="1800" b="1" i="1" u="none" strike="noStrike" kern="0" cap="none" spc="0" normalizeH="0" noProof="0" dirty="0" smtClean="0">
                  <a:ln>
                    <a:noFill/>
                  </a:ln>
                  <a:solidFill>
                    <a:prstClr val="black"/>
                  </a:solidFill>
                  <a:effectLst/>
                  <a:uLnTx/>
                  <a:uFillTx/>
                  <a:latin typeface="+mj-lt"/>
                </a:rPr>
                <a:t> factors correct</a:t>
              </a:r>
              <a:endParaRPr kumimoji="0" lang="en-US" sz="1800" b="1" i="1" u="none" strike="noStrike" kern="0" cap="none" spc="0" normalizeH="0" baseline="0" noProof="0" dirty="0" smtClean="0">
                <a:ln>
                  <a:noFill/>
                </a:ln>
                <a:solidFill>
                  <a:prstClr val="black"/>
                </a:solidFill>
                <a:effectLst/>
                <a:uLnTx/>
                <a:uFillTx/>
                <a:latin typeface="+mj-lt"/>
              </a:endParaRPr>
            </a:p>
          </p:txBody>
        </p:sp>
        <p:sp>
          <p:nvSpPr>
            <p:cNvPr id="24" name="TextBox 5"/>
            <p:cNvSpPr txBox="1"/>
            <p:nvPr/>
          </p:nvSpPr>
          <p:spPr>
            <a:xfrm>
              <a:off x="9506378" y="3903900"/>
              <a:ext cx="1983281"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Exposure</a:t>
              </a:r>
              <a:r>
                <a:rPr kumimoji="0" lang="en-US" sz="1800" b="1" i="1" u="none" strike="noStrike" kern="0" cap="none" spc="0" normalizeH="0" noProof="0" dirty="0" smtClean="0">
                  <a:ln>
                    <a:noFill/>
                  </a:ln>
                  <a:solidFill>
                    <a:prstClr val="black"/>
                  </a:solidFill>
                  <a:effectLst/>
                  <a:uLnTx/>
                  <a:uFillTx/>
                  <a:latin typeface="+mj-lt"/>
                </a:rPr>
                <a:t> factors too low (too light)</a:t>
              </a:r>
              <a:endParaRPr kumimoji="0" lang="en-US" sz="1800" b="1" i="1" u="none" strike="noStrike" kern="0" cap="none" spc="0" normalizeH="0" baseline="0" noProof="0" dirty="0" smtClean="0">
                <a:ln>
                  <a:noFill/>
                </a:ln>
                <a:solidFill>
                  <a:prstClr val="black"/>
                </a:solidFill>
                <a:effectLst/>
                <a:uLnTx/>
                <a:uFillTx/>
                <a:latin typeface="+mj-lt"/>
              </a:endParaRPr>
            </a:p>
          </p:txBody>
        </p:sp>
      </p:grpSp>
    </p:spTree>
    <p:extLst>
      <p:ext uri="{BB962C8B-B14F-4D97-AF65-F5344CB8AC3E}">
        <p14:creationId xmlns:p14="http://schemas.microsoft.com/office/powerpoint/2010/main" val="2005579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Image Contrast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3259177" y="5858303"/>
            <a:ext cx="6308156" cy="369332"/>
          </a:xfrm>
          <a:prstGeom prst="rect">
            <a:avLst/>
          </a:prstGeom>
        </p:spPr>
        <p:txBody>
          <a:bodyPr wrap="square">
            <a:spAutoFit/>
          </a:bodyPr>
          <a:lstStyle/>
          <a:p>
            <a:pPr lvl="0"/>
            <a:r>
              <a:rPr lang="en-GB" b="1" i="1" dirty="0" smtClean="0">
                <a:solidFill>
                  <a:srgbClr val="000000"/>
                </a:solidFill>
                <a:latin typeface="Calibri Light" panose="020F0302020204030204"/>
              </a:rPr>
              <a:t>Good contrast </a:t>
            </a:r>
            <a:r>
              <a:rPr lang="en-GB" b="1" i="1" dirty="0">
                <a:solidFill>
                  <a:srgbClr val="000000"/>
                </a:solidFill>
                <a:latin typeface="Calibri Light" panose="020F0302020204030204"/>
              </a:rPr>
              <a:t>can show structures which are otherwise </a:t>
            </a:r>
            <a:r>
              <a:rPr lang="en-GB" b="1" i="1" dirty="0" smtClean="0">
                <a:solidFill>
                  <a:srgbClr val="000000"/>
                </a:solidFill>
                <a:latin typeface="Calibri Light" panose="020F0302020204030204"/>
              </a:rPr>
              <a:t>invisible</a:t>
            </a:r>
            <a:endParaRPr lang="en-GB" b="1" i="1" dirty="0">
              <a:solidFill>
                <a:srgbClr val="000000"/>
              </a:solidFill>
              <a:latin typeface="Calibri Light" panose="020F0302020204030204"/>
            </a:endParaRPr>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7180" y="1674235"/>
            <a:ext cx="8649057" cy="4047106"/>
          </a:xfrm>
          <a:prstGeom prst="rect">
            <a:avLst/>
          </a:prstGeom>
        </p:spPr>
      </p:pic>
    </p:spTree>
    <p:extLst>
      <p:ext uri="{BB962C8B-B14F-4D97-AF65-F5344CB8AC3E}">
        <p14:creationId xmlns:p14="http://schemas.microsoft.com/office/powerpoint/2010/main" val="3719013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Image Noise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5282631" y="5342447"/>
            <a:ext cx="6308156" cy="369332"/>
          </a:xfrm>
          <a:prstGeom prst="rect">
            <a:avLst/>
          </a:prstGeom>
        </p:spPr>
        <p:txBody>
          <a:bodyPr wrap="square">
            <a:spAutoFit/>
          </a:bodyPr>
          <a:lstStyle/>
          <a:p>
            <a:pPr lvl="0"/>
            <a:r>
              <a:rPr lang="en-GB" b="1" i="1" dirty="0" smtClean="0">
                <a:solidFill>
                  <a:srgbClr val="000000"/>
                </a:solidFill>
                <a:latin typeface="Calibri Light" panose="020F0302020204030204"/>
              </a:rPr>
              <a:t>low noise (left) and high noise (right) chest X-ray images</a:t>
            </a:r>
            <a:endParaRPr lang="en-GB" b="1" i="1" dirty="0">
              <a:solidFill>
                <a:srgbClr val="000000"/>
              </a:solidFill>
              <a:latin typeface="Calibri Light" panose="020F0302020204030204"/>
            </a:endParaRPr>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pic>
        <p:nvPicPr>
          <p:cNvPr id="5" name="Afbeelding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97332" y="1954524"/>
            <a:ext cx="3115734" cy="3183466"/>
          </a:xfrm>
          <a:prstGeom prst="rect">
            <a:avLst/>
          </a:prstGeom>
        </p:spPr>
      </p:pic>
      <p:pic>
        <p:nvPicPr>
          <p:cNvPr id="6" name="Afbeelding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07465" y="1971458"/>
            <a:ext cx="3115733" cy="3160889"/>
          </a:xfrm>
          <a:prstGeom prst="rect">
            <a:avLst/>
          </a:prstGeom>
        </p:spPr>
      </p:pic>
      <p:sp>
        <p:nvSpPr>
          <p:cNvPr id="12" name="Rechthoek 11"/>
          <p:cNvSpPr/>
          <p:nvPr/>
        </p:nvSpPr>
        <p:spPr>
          <a:xfrm>
            <a:off x="467704" y="2716438"/>
            <a:ext cx="3739998" cy="2015936"/>
          </a:xfrm>
          <a:prstGeom prst="rect">
            <a:avLst/>
          </a:prstGeom>
        </p:spPr>
        <p:txBody>
          <a:bodyPr wrap="square">
            <a:spAutoFit/>
          </a:bodyPr>
          <a:lstStyle/>
          <a:p>
            <a:pPr lvl="0">
              <a:spcAft>
                <a:spcPts val="300"/>
              </a:spcAft>
            </a:pPr>
            <a:r>
              <a:rPr lang="en-GB" dirty="0" smtClean="0">
                <a:solidFill>
                  <a:srgbClr val="000000"/>
                </a:solidFill>
                <a:latin typeface="Calibri Light" panose="020F0302020204030204"/>
              </a:rPr>
              <a:t>X-ray images are often noisy when a (too) low X-ray dose has arrived at the detector. </a:t>
            </a:r>
          </a:p>
          <a:p>
            <a:pPr lvl="0">
              <a:spcAft>
                <a:spcPts val="300"/>
              </a:spcAft>
            </a:pPr>
            <a:endParaRPr lang="en-GB" sz="1000" dirty="0">
              <a:solidFill>
                <a:srgbClr val="000000"/>
              </a:solidFill>
              <a:latin typeface="Calibri Light" panose="020F0302020204030204"/>
            </a:endParaRPr>
          </a:p>
          <a:p>
            <a:pPr lvl="0">
              <a:spcAft>
                <a:spcPts val="300"/>
              </a:spcAft>
            </a:pPr>
            <a:r>
              <a:rPr lang="en-GB" dirty="0" smtClean="0">
                <a:solidFill>
                  <a:srgbClr val="000000"/>
                </a:solidFill>
                <a:latin typeface="Calibri Light" panose="020F0302020204030204"/>
              </a:rPr>
              <a:t>This is comparable to making pictures with your smartphone in the evening darkness..</a:t>
            </a:r>
            <a:endParaRPr lang="en-GB" dirty="0">
              <a:solidFill>
                <a:srgbClr val="000000"/>
              </a:solidFill>
              <a:latin typeface="Calibri Light" panose="020F0302020204030204"/>
            </a:endParaRPr>
          </a:p>
        </p:txBody>
      </p:sp>
    </p:spTree>
    <p:extLst>
      <p:ext uri="{BB962C8B-B14F-4D97-AF65-F5344CB8AC3E}">
        <p14:creationId xmlns:p14="http://schemas.microsoft.com/office/powerpoint/2010/main" val="930665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2137256" y="398936"/>
            <a:ext cx="243474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Sharpness</a:t>
            </a: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53829" y="1537398"/>
            <a:ext cx="2366854" cy="3797093"/>
          </a:xfrm>
          <a:prstGeom prst="rect">
            <a:avLst/>
          </a:prstGeom>
        </p:spPr>
      </p:pic>
      <p:pic>
        <p:nvPicPr>
          <p:cNvPr id="4" name="Afbeelding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55064" y="1537398"/>
            <a:ext cx="2393548" cy="3797093"/>
          </a:xfrm>
          <a:prstGeom prst="rect">
            <a:avLst/>
          </a:prstGeom>
        </p:spPr>
      </p:pic>
      <p:sp>
        <p:nvSpPr>
          <p:cNvPr id="10" name="Rechthoek 9"/>
          <p:cNvSpPr/>
          <p:nvPr/>
        </p:nvSpPr>
        <p:spPr>
          <a:xfrm>
            <a:off x="709259" y="5693410"/>
            <a:ext cx="5531357" cy="369332"/>
          </a:xfrm>
          <a:prstGeom prst="rect">
            <a:avLst/>
          </a:prstGeom>
        </p:spPr>
        <p:txBody>
          <a:bodyPr wrap="square">
            <a:spAutoFit/>
          </a:bodyPr>
          <a:lstStyle/>
          <a:p>
            <a:pPr lvl="0"/>
            <a:r>
              <a:rPr lang="en-GB" b="1" i="1" dirty="0" smtClean="0">
                <a:solidFill>
                  <a:srgbClr val="000000"/>
                </a:solidFill>
                <a:latin typeface="Calibri Light" panose="020F0302020204030204"/>
              </a:rPr>
              <a:t>Chest X-ray image with high (left) and low (right) sharpness</a:t>
            </a:r>
            <a:endParaRPr lang="en-GB" b="1" i="1" dirty="0">
              <a:solidFill>
                <a:srgbClr val="000000"/>
              </a:solidFill>
              <a:latin typeface="Calibri Light" panose="020F0302020204030204"/>
            </a:endParaRPr>
          </a:p>
        </p:txBody>
      </p:sp>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8540" y="1581431"/>
            <a:ext cx="4383864" cy="3815383"/>
          </a:xfrm>
          <a:prstGeom prst="rect">
            <a:avLst/>
          </a:prstGeom>
        </p:spPr>
      </p:pic>
      <p:sp>
        <p:nvSpPr>
          <p:cNvPr id="12" name="Rechthoek 11"/>
          <p:cNvSpPr/>
          <p:nvPr/>
        </p:nvSpPr>
        <p:spPr>
          <a:xfrm>
            <a:off x="7164475" y="5392809"/>
            <a:ext cx="4237929" cy="646331"/>
          </a:xfrm>
          <a:prstGeom prst="rect">
            <a:avLst/>
          </a:prstGeom>
        </p:spPr>
        <p:txBody>
          <a:bodyPr wrap="square">
            <a:spAutoFit/>
          </a:bodyPr>
          <a:lstStyle/>
          <a:p>
            <a:pPr lvl="0" algn="ctr"/>
            <a:r>
              <a:rPr lang="en-GB" b="1" i="1" dirty="0" smtClean="0">
                <a:solidFill>
                  <a:srgbClr val="000000"/>
                </a:solidFill>
                <a:latin typeface="Calibri Light" panose="020F0302020204030204"/>
              </a:rPr>
              <a:t>Sharpness/blurriness </a:t>
            </a:r>
          </a:p>
          <a:p>
            <a:pPr lvl="0" algn="ctr"/>
            <a:r>
              <a:rPr lang="en-GB" b="1" i="1" dirty="0" smtClean="0">
                <a:solidFill>
                  <a:srgbClr val="000000"/>
                </a:solidFill>
                <a:latin typeface="Calibri Light" panose="020F0302020204030204"/>
              </a:rPr>
              <a:t>depends on the size of the focal spot….</a:t>
            </a:r>
            <a:endParaRPr lang="en-GB" b="1" i="1" dirty="0">
              <a:solidFill>
                <a:srgbClr val="000000"/>
              </a:solidFill>
              <a:latin typeface="Calibri Light" panose="020F0302020204030204"/>
            </a:endParaRPr>
          </a:p>
        </p:txBody>
      </p:sp>
      <p:pic>
        <p:nvPicPr>
          <p:cNvPr id="8" name="Afbeelding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6519" y="146032"/>
            <a:ext cx="1097603" cy="1115026"/>
          </a:xfrm>
          <a:prstGeom prst="rect">
            <a:avLst/>
          </a:prstGeom>
        </p:spPr>
      </p:pic>
    </p:spTree>
    <p:extLst>
      <p:ext uri="{BB962C8B-B14F-4D97-AF65-F5344CB8AC3E}">
        <p14:creationId xmlns:p14="http://schemas.microsoft.com/office/powerpoint/2010/main" val="2821909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2646167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Nature and properties of x-rays</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12130" y="1479061"/>
            <a:ext cx="4316468" cy="2662267"/>
          </a:xfrm>
          <a:prstGeom prst="rect">
            <a:avLst/>
          </a:prstGeom>
        </p:spPr>
        <p:txBody>
          <a:bodyPr wrap="square">
            <a:spAutoFit/>
          </a:bodyPr>
          <a:lstStyle/>
          <a:p>
            <a:pPr lvl="0">
              <a:spcAft>
                <a:spcPts val="600"/>
              </a:spcAft>
            </a:pPr>
            <a:r>
              <a:rPr lang="en-GB" dirty="0" smtClean="0">
                <a:solidFill>
                  <a:srgbClr val="000000"/>
                </a:solidFill>
                <a:latin typeface="Calibri Light" panose="020F0302020204030204"/>
              </a:rPr>
              <a:t>X-rays are electromagnetic waves/quanta with more energy (and a shorter wavelength) than light. For this reason X-rays can penetrate into the (human) body and still get partly absorbed, making it a great wavelength for making images of the body. </a:t>
            </a:r>
          </a:p>
          <a:p>
            <a:pPr lvl="0">
              <a:spcAft>
                <a:spcPts val="600"/>
              </a:spcAft>
            </a:pPr>
            <a:r>
              <a:rPr lang="en-GB" dirty="0" smtClean="0">
                <a:solidFill>
                  <a:srgbClr val="000000"/>
                </a:solidFill>
                <a:latin typeface="Calibri Light" panose="020F0302020204030204"/>
              </a:rPr>
              <a:t>Neighbouring Ultraviolet radiation does not go through the body, while Gamma rays go right through it with little absorption. </a:t>
            </a:r>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t="17357"/>
          <a:stretch/>
        </p:blipFill>
        <p:spPr>
          <a:xfrm>
            <a:off x="4939747" y="1291247"/>
            <a:ext cx="7076655" cy="2499711"/>
          </a:xfrm>
          <a:prstGeom prst="rect">
            <a:avLst/>
          </a:prstGeom>
        </p:spPr>
      </p:pic>
      <p:sp>
        <p:nvSpPr>
          <p:cNvPr id="9" name="Rechthoek 8"/>
          <p:cNvSpPr/>
          <p:nvPr/>
        </p:nvSpPr>
        <p:spPr>
          <a:xfrm>
            <a:off x="412130" y="5442804"/>
            <a:ext cx="10686794" cy="646331"/>
          </a:xfrm>
          <a:prstGeom prst="rect">
            <a:avLst/>
          </a:prstGeom>
        </p:spPr>
        <p:txBody>
          <a:bodyPr wrap="square">
            <a:spAutoFit/>
          </a:bodyPr>
          <a:lstStyle/>
          <a:p>
            <a:pPr lvl="0"/>
            <a:r>
              <a:rPr lang="en-GB" dirty="0" smtClean="0">
                <a:solidFill>
                  <a:srgbClr val="000000"/>
                </a:solidFill>
                <a:latin typeface="Calibri Light" panose="020F0302020204030204"/>
              </a:rPr>
              <a:t>X-rays are absorbed more by ‘dense’ materials, such as metals and bone; it will be little absorbed by gas (lungs). ‘Soft tissue’ absorption will be somewhat in the middle of this.  </a:t>
            </a:r>
          </a:p>
        </p:txBody>
      </p:sp>
      <p:sp>
        <p:nvSpPr>
          <p:cNvPr id="10" name="Rechthoek 9"/>
          <p:cNvSpPr/>
          <p:nvPr/>
        </p:nvSpPr>
        <p:spPr>
          <a:xfrm>
            <a:off x="412130" y="4364040"/>
            <a:ext cx="10884698" cy="923330"/>
          </a:xfrm>
          <a:prstGeom prst="rect">
            <a:avLst/>
          </a:prstGeom>
        </p:spPr>
        <p:txBody>
          <a:bodyPr wrap="square">
            <a:spAutoFit/>
          </a:bodyPr>
          <a:lstStyle/>
          <a:p>
            <a:pPr lvl="0"/>
            <a:r>
              <a:rPr lang="en-GB" dirty="0" smtClean="0">
                <a:solidFill>
                  <a:srgbClr val="000000"/>
                </a:solidFill>
                <a:latin typeface="Calibri Light" panose="020F0302020204030204"/>
              </a:rPr>
              <a:t>Medical X-ray uses X-rays with an energy of between 40 and 120 keV. The higher energies are used when more penetration is needed, i.e. in thicker objects. An X-ray filter (often made of Copper or Aluminum) is used to filter out the lower, non-productive X-ray energies.    </a:t>
            </a:r>
          </a:p>
        </p:txBody>
      </p:sp>
      <p:sp>
        <p:nvSpPr>
          <p:cNvPr id="12" name="TextBox 5"/>
          <p:cNvSpPr txBox="1"/>
          <p:nvPr/>
        </p:nvSpPr>
        <p:spPr>
          <a:xfrm>
            <a:off x="6511304" y="3708140"/>
            <a:ext cx="393353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Electro-Magnetic radiation</a:t>
            </a:r>
            <a:r>
              <a:rPr kumimoji="0" lang="en-US" sz="1800" b="1" i="1" u="none" strike="noStrike" kern="0" cap="none" spc="0" normalizeH="0" noProof="0" dirty="0" smtClean="0">
                <a:ln>
                  <a:noFill/>
                </a:ln>
                <a:solidFill>
                  <a:prstClr val="black"/>
                </a:solidFill>
                <a:effectLst/>
                <a:uLnTx/>
                <a:uFillTx/>
                <a:latin typeface="+mj-lt"/>
              </a:rPr>
              <a:t> Spectrum</a:t>
            </a:r>
            <a:endParaRPr kumimoji="0" lang="en-US" sz="1800" b="1" i="1" u="none" strike="noStrike" kern="0" cap="none" spc="0" normalizeH="0" baseline="0" noProof="0" dirty="0" smtClean="0">
              <a:ln>
                <a:noFill/>
              </a:ln>
              <a:solidFill>
                <a:prstClr val="black"/>
              </a:solidFill>
              <a:effectLst/>
              <a:uLnTx/>
              <a:uFillTx/>
              <a:latin typeface="+mj-lt"/>
            </a:endParaRPr>
          </a:p>
        </p:txBody>
      </p:sp>
    </p:spTree>
    <p:extLst>
      <p:ext uri="{BB962C8B-B14F-4D97-AF65-F5344CB8AC3E}">
        <p14:creationId xmlns:p14="http://schemas.microsoft.com/office/powerpoint/2010/main" val="2240414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Production of x-rays</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76249" y="1417119"/>
            <a:ext cx="6347461" cy="1200329"/>
          </a:xfrm>
          <a:prstGeom prst="rect">
            <a:avLst/>
          </a:prstGeom>
        </p:spPr>
        <p:txBody>
          <a:bodyPr wrap="square">
            <a:spAutoFit/>
          </a:bodyPr>
          <a:lstStyle/>
          <a:p>
            <a:pPr lvl="0"/>
            <a:r>
              <a:rPr lang="en-GB" dirty="0" smtClean="0">
                <a:solidFill>
                  <a:srgbClr val="000000"/>
                </a:solidFill>
                <a:latin typeface="Calibri Light" panose="020F0302020204030204"/>
              </a:rPr>
              <a:t>X-rays are produced by ‘shooting’ </a:t>
            </a:r>
            <a:r>
              <a:rPr lang="en-GB" b="1" dirty="0" smtClean="0">
                <a:solidFill>
                  <a:srgbClr val="7030A0"/>
                </a:solidFill>
                <a:latin typeface="Calibri Light" panose="020F0302020204030204"/>
              </a:rPr>
              <a:t>high energy electrons </a:t>
            </a:r>
            <a:r>
              <a:rPr lang="en-GB" dirty="0" smtClean="0">
                <a:solidFill>
                  <a:srgbClr val="000000"/>
                </a:solidFill>
                <a:latin typeface="Calibri Light" panose="020F0302020204030204"/>
              </a:rPr>
              <a:t>on a piece of metal (tungsten or molybdenum), called the ‘</a:t>
            </a:r>
            <a:r>
              <a:rPr lang="en-GB" b="1" dirty="0" smtClean="0">
                <a:solidFill>
                  <a:srgbClr val="7030A0"/>
                </a:solidFill>
                <a:latin typeface="Calibri Light" panose="020F0302020204030204"/>
              </a:rPr>
              <a:t>anode</a:t>
            </a:r>
            <a:r>
              <a:rPr lang="en-GB" dirty="0" smtClean="0">
                <a:solidFill>
                  <a:srgbClr val="000000"/>
                </a:solidFill>
                <a:latin typeface="Calibri Light" panose="020F0302020204030204"/>
              </a:rPr>
              <a:t>’. The electrons are absorbed in this metal and cause the creation of X-ray radiation.</a:t>
            </a:r>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9" name="Rechthoek 8"/>
          <p:cNvSpPr/>
          <p:nvPr/>
        </p:nvSpPr>
        <p:spPr>
          <a:xfrm>
            <a:off x="476249" y="2691923"/>
            <a:ext cx="6347461" cy="1200329"/>
          </a:xfrm>
          <a:prstGeom prst="rect">
            <a:avLst/>
          </a:prstGeom>
        </p:spPr>
        <p:txBody>
          <a:bodyPr wrap="square">
            <a:spAutoFit/>
          </a:bodyPr>
          <a:lstStyle/>
          <a:p>
            <a:pPr lvl="0"/>
            <a:r>
              <a:rPr lang="en-GB" dirty="0" smtClean="0">
                <a:solidFill>
                  <a:srgbClr val="000000"/>
                </a:solidFill>
                <a:latin typeface="Calibri Light" panose="020F0302020204030204"/>
              </a:rPr>
              <a:t>You get high energy electrons by taking </a:t>
            </a:r>
            <a:r>
              <a:rPr lang="en-GB" b="1" dirty="0" smtClean="0">
                <a:solidFill>
                  <a:srgbClr val="7030A0"/>
                </a:solidFill>
                <a:latin typeface="Calibri Light" panose="020F0302020204030204"/>
              </a:rPr>
              <a:t>low energy electrons </a:t>
            </a:r>
            <a:r>
              <a:rPr lang="en-GB" dirty="0" smtClean="0">
                <a:solidFill>
                  <a:srgbClr val="000000"/>
                </a:solidFill>
                <a:latin typeface="Calibri Light" panose="020F0302020204030204"/>
              </a:rPr>
              <a:t>and accelerating these by means of a high electric voltage. This high voltage is created by the X-ray generator and applied between the anode (+), attracting the electrons, and the cathode (-).   </a:t>
            </a:r>
          </a:p>
        </p:txBody>
      </p:sp>
      <p:sp>
        <p:nvSpPr>
          <p:cNvPr id="10" name="Rechthoek 9"/>
          <p:cNvSpPr/>
          <p:nvPr/>
        </p:nvSpPr>
        <p:spPr>
          <a:xfrm>
            <a:off x="476249" y="3939049"/>
            <a:ext cx="6711951" cy="1200329"/>
          </a:xfrm>
          <a:prstGeom prst="rect">
            <a:avLst/>
          </a:prstGeom>
        </p:spPr>
        <p:txBody>
          <a:bodyPr wrap="square">
            <a:spAutoFit/>
          </a:bodyPr>
          <a:lstStyle/>
          <a:p>
            <a:r>
              <a:rPr lang="en-GB" dirty="0" smtClean="0">
                <a:solidFill>
                  <a:srgbClr val="000000"/>
                </a:solidFill>
                <a:latin typeface="Calibri Light" panose="020F0302020204030204"/>
              </a:rPr>
              <a:t>Low energy electrons are created by creating an </a:t>
            </a:r>
            <a:r>
              <a:rPr lang="en-GB" b="1" dirty="0" smtClean="0">
                <a:solidFill>
                  <a:srgbClr val="7030A0"/>
                </a:solidFill>
                <a:latin typeface="Calibri Light" panose="020F0302020204030204"/>
              </a:rPr>
              <a:t>electric current </a:t>
            </a:r>
            <a:r>
              <a:rPr lang="en-GB" dirty="0" smtClean="0">
                <a:solidFill>
                  <a:srgbClr val="000000"/>
                </a:solidFill>
                <a:latin typeface="Calibri Light" panose="020F0302020204030204"/>
              </a:rPr>
              <a:t>through a special thin wire (tungsten filament). </a:t>
            </a:r>
            <a:r>
              <a:rPr lang="en-US" dirty="0" smtClean="0">
                <a:solidFill>
                  <a:srgbClr val="000000"/>
                </a:solidFill>
                <a:latin typeface="Calibri Light" panose="020F0302020204030204"/>
              </a:rPr>
              <a:t>The </a:t>
            </a:r>
            <a:r>
              <a:rPr lang="en-US" dirty="0">
                <a:solidFill>
                  <a:srgbClr val="000000"/>
                </a:solidFill>
                <a:latin typeface="Calibri Light" panose="020F0302020204030204"/>
              </a:rPr>
              <a:t>purpose of the </a:t>
            </a:r>
            <a:r>
              <a:rPr lang="en-US" b="1" dirty="0">
                <a:solidFill>
                  <a:srgbClr val="7030A0"/>
                </a:solidFill>
                <a:latin typeface="Calibri Light" panose="020F0302020204030204"/>
              </a:rPr>
              <a:t>filament</a:t>
            </a:r>
            <a:r>
              <a:rPr lang="en-US" dirty="0">
                <a:solidFill>
                  <a:srgbClr val="000000"/>
                </a:solidFill>
                <a:latin typeface="Calibri Light" panose="020F0302020204030204"/>
              </a:rPr>
              <a:t> is to ‘boil off electrons</a:t>
            </a:r>
            <a:r>
              <a:rPr lang="en-US" dirty="0" smtClean="0">
                <a:solidFill>
                  <a:srgbClr val="000000"/>
                </a:solidFill>
                <a:latin typeface="Calibri Light" panose="020F0302020204030204"/>
              </a:rPr>
              <a:t>’. This is similar to the </a:t>
            </a:r>
            <a:r>
              <a:rPr lang="en-GB" dirty="0" smtClean="0">
                <a:solidFill>
                  <a:srgbClr val="000000"/>
                </a:solidFill>
                <a:latin typeface="Calibri Light" panose="020F0302020204030204"/>
              </a:rPr>
              <a:t>generation </a:t>
            </a:r>
            <a:r>
              <a:rPr lang="en-GB" dirty="0">
                <a:solidFill>
                  <a:srgbClr val="000000"/>
                </a:solidFill>
                <a:latin typeface="Calibri Light" panose="020F0302020204030204"/>
              </a:rPr>
              <a:t>of </a:t>
            </a:r>
            <a:r>
              <a:rPr lang="en-GB" dirty="0" smtClean="0">
                <a:solidFill>
                  <a:srgbClr val="000000"/>
                </a:solidFill>
                <a:latin typeface="Calibri Light" panose="020F0302020204030204"/>
              </a:rPr>
              <a:t>light by a light bulb when photons are sent out by its heated filament. </a:t>
            </a:r>
            <a:endParaRPr lang="en-US" dirty="0">
              <a:solidFill>
                <a:srgbClr val="000000"/>
              </a:solidFill>
              <a:latin typeface="Calibri Light" panose="020F0302020204030204"/>
            </a:endParaRPr>
          </a:p>
        </p:txBody>
      </p:sp>
      <p:sp>
        <p:nvSpPr>
          <p:cNvPr id="3" name="Rechthoek 2"/>
          <p:cNvSpPr/>
          <p:nvPr/>
        </p:nvSpPr>
        <p:spPr>
          <a:xfrm>
            <a:off x="6692201" y="5249682"/>
            <a:ext cx="5288131" cy="923330"/>
          </a:xfrm>
          <a:prstGeom prst="rect">
            <a:avLst/>
          </a:prstGeom>
          <a:solidFill>
            <a:schemeClr val="bg2"/>
          </a:solidFill>
          <a:ln>
            <a:solidFill>
              <a:srgbClr val="7030A0"/>
            </a:solidFill>
          </a:ln>
        </p:spPr>
        <p:txBody>
          <a:bodyPr wrap="square">
            <a:spAutoFit/>
          </a:bodyPr>
          <a:lstStyle/>
          <a:p>
            <a:pPr algn="ctr"/>
            <a:r>
              <a:rPr lang="en-GB" dirty="0">
                <a:solidFill>
                  <a:srgbClr val="000000"/>
                </a:solidFill>
                <a:latin typeface="Calibri Light" panose="020F0302020204030204"/>
              </a:rPr>
              <a:t>99% of the energy released is given off as heat and </a:t>
            </a:r>
            <a:r>
              <a:rPr lang="en-GB" dirty="0" smtClean="0">
                <a:solidFill>
                  <a:srgbClr val="000000"/>
                </a:solidFill>
                <a:latin typeface="Calibri Light" panose="020F0302020204030204"/>
              </a:rPr>
              <a:t>only 1% </a:t>
            </a:r>
            <a:r>
              <a:rPr lang="en-GB" dirty="0">
                <a:solidFill>
                  <a:srgbClr val="000000"/>
                </a:solidFill>
                <a:latin typeface="Calibri Light" panose="020F0302020204030204"/>
              </a:rPr>
              <a:t>is in the form of </a:t>
            </a:r>
            <a:r>
              <a:rPr lang="en-GB" dirty="0" smtClean="0">
                <a:solidFill>
                  <a:srgbClr val="000000"/>
                </a:solidFill>
                <a:latin typeface="Calibri Light" panose="020F0302020204030204"/>
              </a:rPr>
              <a:t>X-ray radiation! Getting rid of the heat is a major issue in tube design and operation.</a:t>
            </a:r>
            <a:endParaRPr lang="en-GB" dirty="0">
              <a:solidFill>
                <a:srgbClr val="000000"/>
              </a:solidFill>
              <a:latin typeface="Calibri Light" panose="020F0302020204030204"/>
            </a:endParaRPr>
          </a:p>
        </p:txBody>
      </p:sp>
      <p:pic>
        <p:nvPicPr>
          <p:cNvPr id="12" name="Afbeelding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3710" y="1651760"/>
            <a:ext cx="4868263" cy="2989407"/>
          </a:xfrm>
          <a:prstGeom prst="rect">
            <a:avLst/>
          </a:prstGeom>
        </p:spPr>
      </p:pic>
      <p:sp>
        <p:nvSpPr>
          <p:cNvPr id="16" name="Rechthoek 15"/>
          <p:cNvSpPr/>
          <p:nvPr/>
        </p:nvSpPr>
        <p:spPr>
          <a:xfrm>
            <a:off x="476249" y="5268090"/>
            <a:ext cx="4337791" cy="369332"/>
          </a:xfrm>
          <a:prstGeom prst="rect">
            <a:avLst/>
          </a:prstGeom>
        </p:spPr>
        <p:txBody>
          <a:bodyPr wrap="square">
            <a:spAutoFit/>
          </a:bodyPr>
          <a:lstStyle/>
          <a:p>
            <a:r>
              <a:rPr lang="en-US" dirty="0" smtClean="0">
                <a:solidFill>
                  <a:srgbClr val="000000"/>
                </a:solidFill>
                <a:latin typeface="Calibri Light" panose="020F0302020204030204"/>
              </a:rPr>
              <a:t>All this is accomplished in an X-ray tube. </a:t>
            </a:r>
            <a:endParaRPr lang="en-US" dirty="0">
              <a:solidFill>
                <a:srgbClr val="000000"/>
              </a:solidFill>
              <a:latin typeface="Calibri Light" panose="020F0302020204030204"/>
            </a:endParaRPr>
          </a:p>
        </p:txBody>
      </p:sp>
    </p:spTree>
    <p:extLst>
      <p:ext uri="{BB962C8B-B14F-4D97-AF65-F5344CB8AC3E}">
        <p14:creationId xmlns:p14="http://schemas.microsoft.com/office/powerpoint/2010/main" val="3769648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lansee-com.azureedge.net/fileadmin/_processed_/csm_rotarty-x-ray-tube-Plansee_71647701f8.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80" y="2233107"/>
            <a:ext cx="5065217" cy="3243765"/>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tube</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grpSp>
        <p:nvGrpSpPr>
          <p:cNvPr id="6" name="Groep 5"/>
          <p:cNvGrpSpPr/>
          <p:nvPr/>
        </p:nvGrpSpPr>
        <p:grpSpPr>
          <a:xfrm>
            <a:off x="7950224" y="1436936"/>
            <a:ext cx="3984818" cy="3957607"/>
            <a:chOff x="6999611" y="1778446"/>
            <a:chExt cx="3984818" cy="3957607"/>
          </a:xfrm>
        </p:grpSpPr>
        <p:sp>
          <p:nvSpPr>
            <p:cNvPr id="8" name="TextBox 5"/>
            <p:cNvSpPr txBox="1"/>
            <p:nvPr/>
          </p:nvSpPr>
          <p:spPr>
            <a:xfrm>
              <a:off x="9450718" y="5366721"/>
              <a:ext cx="1533711"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X-ray Out</a:t>
              </a:r>
            </a:p>
          </p:txBody>
        </p:sp>
        <p:pic>
          <p:nvPicPr>
            <p:cNvPr id="1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99611" y="2451147"/>
              <a:ext cx="3427349" cy="278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JL-RECHTS 3"/>
            <p:cNvSpPr/>
            <p:nvPr/>
          </p:nvSpPr>
          <p:spPr>
            <a:xfrm rot="13780606">
              <a:off x="9032435" y="4720471"/>
              <a:ext cx="1516119" cy="159475"/>
            </a:xfrm>
            <a:prstGeom prst="rightArrow">
              <a:avLst>
                <a:gd name="adj1" fmla="val 50000"/>
                <a:gd name="adj2" fmla="val 1240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7" name="TextBox 5"/>
            <p:cNvSpPr txBox="1"/>
            <p:nvPr/>
          </p:nvSpPr>
          <p:spPr>
            <a:xfrm>
              <a:off x="7593233" y="1778446"/>
              <a:ext cx="157135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High Voltage In</a:t>
              </a:r>
              <a:r>
                <a:rPr kumimoji="0" lang="en-US" sz="1800" b="1" i="1" u="none" strike="noStrike" kern="0" cap="none" spc="0" normalizeH="0" noProof="0" dirty="0" smtClean="0">
                  <a:ln>
                    <a:noFill/>
                  </a:ln>
                  <a:solidFill>
                    <a:prstClr val="black"/>
                  </a:solidFill>
                  <a:effectLst/>
                  <a:uLnTx/>
                  <a:uFillTx/>
                  <a:latin typeface="+mj-lt"/>
                </a:rPr>
                <a:t> </a:t>
              </a:r>
              <a:endParaRPr kumimoji="0" lang="en-US" sz="1800" b="1" i="1" u="none" strike="noStrike" kern="0" cap="none" spc="0" normalizeH="0" baseline="0" noProof="0" dirty="0" smtClean="0">
                <a:ln>
                  <a:noFill/>
                </a:ln>
                <a:solidFill>
                  <a:prstClr val="black"/>
                </a:solidFill>
                <a:effectLst/>
                <a:uLnTx/>
                <a:uFillTx/>
                <a:latin typeface="+mj-lt"/>
              </a:endParaRPr>
            </a:p>
          </p:txBody>
        </p:sp>
        <p:sp>
          <p:nvSpPr>
            <p:cNvPr id="5" name="PIJL-OMLAAG 4"/>
            <p:cNvSpPr/>
            <p:nvPr/>
          </p:nvSpPr>
          <p:spPr>
            <a:xfrm rot="18873801">
              <a:off x="8894509" y="2082355"/>
              <a:ext cx="138368" cy="631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8" name="PIJL-OMLAAG 17"/>
            <p:cNvSpPr/>
            <p:nvPr/>
          </p:nvSpPr>
          <p:spPr>
            <a:xfrm rot="1336022">
              <a:off x="7728458" y="2126167"/>
              <a:ext cx="127108" cy="11449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grpSp>
      <p:sp>
        <p:nvSpPr>
          <p:cNvPr id="19" name="TextBox 5"/>
          <p:cNvSpPr txBox="1"/>
          <p:nvPr/>
        </p:nvSpPr>
        <p:spPr>
          <a:xfrm>
            <a:off x="1088252" y="5812400"/>
            <a:ext cx="393353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X-ray Tube</a:t>
            </a:r>
            <a:r>
              <a:rPr kumimoji="0" lang="en-US" sz="1800" b="1" i="1" u="none" strike="noStrike" kern="0" cap="none" spc="0" normalizeH="0" noProof="0" dirty="0" smtClean="0">
                <a:ln>
                  <a:noFill/>
                </a:ln>
                <a:solidFill>
                  <a:prstClr val="black"/>
                </a:solidFill>
                <a:effectLst/>
                <a:uLnTx/>
                <a:uFillTx/>
                <a:latin typeface="+mj-lt"/>
              </a:rPr>
              <a:t> ‘Insert’; the inside is vacuum</a:t>
            </a:r>
            <a:endParaRPr kumimoji="0" lang="en-US" sz="1800" b="1" i="1" u="none" strike="noStrike" kern="0" cap="none" spc="0" normalizeH="0" baseline="0" noProof="0" dirty="0" smtClean="0">
              <a:ln>
                <a:noFill/>
              </a:ln>
              <a:solidFill>
                <a:prstClr val="black"/>
              </a:solidFill>
              <a:effectLst/>
              <a:uLnTx/>
              <a:uFillTx/>
              <a:latin typeface="+mj-lt"/>
            </a:endParaRPr>
          </a:p>
        </p:txBody>
      </p:sp>
      <p:sp>
        <p:nvSpPr>
          <p:cNvPr id="20" name="TextBox 5"/>
          <p:cNvSpPr txBox="1"/>
          <p:nvPr/>
        </p:nvSpPr>
        <p:spPr>
          <a:xfrm>
            <a:off x="7672244" y="5195889"/>
            <a:ext cx="342735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X-ray Tube</a:t>
            </a:r>
            <a:r>
              <a:rPr kumimoji="0" lang="en-US" sz="1800" b="1" i="1" u="none" strike="noStrike" kern="0" cap="none" spc="0" normalizeH="0" noProof="0" dirty="0" smtClean="0">
                <a:ln>
                  <a:noFill/>
                </a:ln>
                <a:solidFill>
                  <a:prstClr val="black"/>
                </a:solidFill>
                <a:effectLst/>
                <a:uLnTx/>
                <a:uFillTx/>
                <a:latin typeface="+mj-lt"/>
              </a:rPr>
              <a:t> Container</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baseline="0" dirty="0" smtClean="0">
                <a:solidFill>
                  <a:prstClr val="black"/>
                </a:solidFill>
                <a:latin typeface="+mj-lt"/>
              </a:rPr>
              <a:t>protects the</a:t>
            </a:r>
            <a:r>
              <a:rPr lang="en-US" kern="0" dirty="0" smtClean="0">
                <a:solidFill>
                  <a:prstClr val="black"/>
                </a:solidFill>
                <a:latin typeface="+mj-lt"/>
              </a:rPr>
              <a:t> tube from mechanical shock and absorbs stray X-ray radiation</a:t>
            </a:r>
            <a:endParaRPr kumimoji="0" lang="en-US" sz="1800" u="none" strike="noStrike" kern="0" cap="none" spc="0" normalizeH="0" baseline="0" noProof="0" dirty="0" smtClean="0">
              <a:ln>
                <a:noFill/>
              </a:ln>
              <a:solidFill>
                <a:prstClr val="black"/>
              </a:solidFill>
              <a:effectLst/>
              <a:uLnTx/>
              <a:uFillTx/>
              <a:latin typeface="+mj-lt"/>
            </a:endParaRPr>
          </a:p>
        </p:txBody>
      </p:sp>
      <p:sp>
        <p:nvSpPr>
          <p:cNvPr id="21" name="PIJL-OMLAAG 20"/>
          <p:cNvSpPr/>
          <p:nvPr/>
        </p:nvSpPr>
        <p:spPr>
          <a:xfrm rot="12589755" flipV="1">
            <a:off x="1665099" y="1886729"/>
            <a:ext cx="181218" cy="1631773"/>
          </a:xfrm>
          <a:prstGeom prst="downArrow">
            <a:avLst>
              <a:gd name="adj1" fmla="val 50000"/>
              <a:gd name="adj2" fmla="val 59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7" name="Rechthoek 6"/>
          <p:cNvSpPr/>
          <p:nvPr/>
        </p:nvSpPr>
        <p:spPr>
          <a:xfrm>
            <a:off x="412130" y="1613667"/>
            <a:ext cx="3799438" cy="369332"/>
          </a:xfrm>
          <a:prstGeom prst="rect">
            <a:avLst/>
          </a:prstGeom>
        </p:spPr>
        <p:txBody>
          <a:bodyPr wrap="none">
            <a:spAutoFit/>
          </a:bodyPr>
          <a:lstStyle/>
          <a:p>
            <a:pPr lvl="0" algn="ctr">
              <a:defRPr/>
            </a:pPr>
            <a:r>
              <a:rPr lang="en-US" b="1" i="1" kern="0" dirty="0" smtClean="0">
                <a:solidFill>
                  <a:prstClr val="black"/>
                </a:solidFill>
                <a:latin typeface="Calibri Light" panose="020F0302020204030204"/>
              </a:rPr>
              <a:t>Anode disc rotation mechanism (‘rotor’)</a:t>
            </a:r>
            <a:endParaRPr lang="en-US" b="1" i="1" kern="0" dirty="0">
              <a:solidFill>
                <a:prstClr val="black"/>
              </a:solidFill>
              <a:latin typeface="Calibri Light" panose="020F0302020204030204"/>
            </a:endParaRPr>
          </a:p>
        </p:txBody>
      </p:sp>
      <p:sp>
        <p:nvSpPr>
          <p:cNvPr id="16" name="PIJL-OMLAAG 15"/>
          <p:cNvSpPr/>
          <p:nvPr/>
        </p:nvSpPr>
        <p:spPr>
          <a:xfrm rot="13305227">
            <a:off x="1659210" y="3938815"/>
            <a:ext cx="129709" cy="1589439"/>
          </a:xfrm>
          <a:prstGeom prst="downArrow">
            <a:avLst>
              <a:gd name="adj1" fmla="val 50000"/>
              <a:gd name="adj2" fmla="val 59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13" name="Rechthoek 12"/>
          <p:cNvSpPr/>
          <p:nvPr/>
        </p:nvSpPr>
        <p:spPr>
          <a:xfrm>
            <a:off x="516683" y="5290950"/>
            <a:ext cx="1207382" cy="369332"/>
          </a:xfrm>
          <a:prstGeom prst="rect">
            <a:avLst/>
          </a:prstGeom>
        </p:spPr>
        <p:txBody>
          <a:bodyPr wrap="none">
            <a:spAutoFit/>
          </a:bodyPr>
          <a:lstStyle/>
          <a:p>
            <a:r>
              <a:rPr lang="en-US" b="1" i="1" kern="0" dirty="0" smtClean="0">
                <a:solidFill>
                  <a:prstClr val="black"/>
                </a:solidFill>
                <a:latin typeface="Calibri Light" panose="020F0302020204030204"/>
              </a:rPr>
              <a:t>anode </a:t>
            </a:r>
            <a:r>
              <a:rPr lang="en-US" b="1" i="1" kern="0" dirty="0">
                <a:solidFill>
                  <a:prstClr val="black"/>
                </a:solidFill>
                <a:latin typeface="Calibri Light" panose="020F0302020204030204"/>
              </a:rPr>
              <a:t>disk </a:t>
            </a:r>
            <a:endParaRPr lang="en-GB" dirty="0"/>
          </a:p>
        </p:txBody>
      </p:sp>
      <p:sp>
        <p:nvSpPr>
          <p:cNvPr id="23" name="Rechthoek 22"/>
          <p:cNvSpPr/>
          <p:nvPr/>
        </p:nvSpPr>
        <p:spPr>
          <a:xfrm>
            <a:off x="4374518" y="5290950"/>
            <a:ext cx="925253" cy="369332"/>
          </a:xfrm>
          <a:prstGeom prst="rect">
            <a:avLst/>
          </a:prstGeom>
        </p:spPr>
        <p:txBody>
          <a:bodyPr wrap="none">
            <a:spAutoFit/>
          </a:bodyPr>
          <a:lstStyle/>
          <a:p>
            <a:r>
              <a:rPr lang="en-US" b="1" i="1" kern="0" dirty="0" err="1" smtClean="0">
                <a:solidFill>
                  <a:prstClr val="black"/>
                </a:solidFill>
                <a:latin typeface="Calibri Light" panose="020F0302020204030204"/>
              </a:rPr>
              <a:t>kathode</a:t>
            </a:r>
            <a:endParaRPr lang="en-GB" dirty="0"/>
          </a:p>
        </p:txBody>
      </p:sp>
      <p:sp>
        <p:nvSpPr>
          <p:cNvPr id="24" name="PIJL-OMLAAG 23"/>
          <p:cNvSpPr/>
          <p:nvPr/>
        </p:nvSpPr>
        <p:spPr>
          <a:xfrm rot="6788659">
            <a:off x="3557484" y="4335786"/>
            <a:ext cx="129709" cy="1589439"/>
          </a:xfrm>
          <a:prstGeom prst="downArrow">
            <a:avLst>
              <a:gd name="adj1" fmla="val 50000"/>
              <a:gd name="adj2" fmla="val 594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5" name="TextBox 5"/>
          <p:cNvSpPr txBox="1"/>
          <p:nvPr/>
        </p:nvSpPr>
        <p:spPr>
          <a:xfrm>
            <a:off x="5021791" y="155715"/>
            <a:ext cx="2308600" cy="1754326"/>
          </a:xfrm>
          <a:prstGeom prst="rect">
            <a:avLst/>
          </a:prstGeom>
          <a:solidFill>
            <a:schemeClr val="bg2"/>
          </a:solidFill>
          <a:ln>
            <a:solidFill>
              <a:srgbClr val="7030A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u="none" strike="noStrike" kern="0" cap="none" spc="0" normalizeH="0" baseline="0" noProof="0" dirty="0" smtClean="0">
                <a:ln>
                  <a:noFill/>
                </a:ln>
                <a:solidFill>
                  <a:srgbClr val="7030A0"/>
                </a:solidFill>
                <a:effectLst/>
                <a:uLnTx/>
                <a:uFillTx/>
                <a:latin typeface="+mj-lt"/>
              </a:rPr>
              <a:t>X-ray</a:t>
            </a:r>
            <a:r>
              <a:rPr kumimoji="0" lang="en-US" sz="1800" b="1" u="none" strike="noStrike" kern="0" cap="none" spc="0" normalizeH="0" noProof="0" dirty="0" smtClean="0">
                <a:ln>
                  <a:noFill/>
                </a:ln>
                <a:solidFill>
                  <a:srgbClr val="7030A0"/>
                </a:solidFill>
                <a:effectLst/>
                <a:uLnTx/>
                <a:uFillTx/>
                <a:latin typeface="+mj-lt"/>
              </a:rPr>
              <a:t> tubes wear out </a:t>
            </a:r>
            <a:r>
              <a:rPr kumimoji="0" lang="en-US" sz="1800" u="none" strike="noStrike" kern="0" cap="none" spc="0" normalizeH="0" noProof="0" dirty="0" smtClean="0">
                <a:ln>
                  <a:noFill/>
                </a:ln>
                <a:solidFill>
                  <a:prstClr val="black"/>
                </a:solidFill>
                <a:effectLst/>
                <a:uLnTx/>
                <a:uFillTx/>
                <a:latin typeface="+mj-lt"/>
              </a:rPr>
              <a:t>and need to be replaced regularly. Depending on use this </a:t>
            </a:r>
            <a:r>
              <a:rPr lang="en-US" kern="0" dirty="0" smtClean="0">
                <a:solidFill>
                  <a:prstClr val="black"/>
                </a:solidFill>
                <a:latin typeface="+mj-lt"/>
              </a:rPr>
              <a:t>will be done </a:t>
            </a:r>
            <a:r>
              <a:rPr kumimoji="0" lang="en-US" sz="1800" u="none" strike="noStrike" kern="0" cap="none" spc="0" normalizeH="0" noProof="0" dirty="0" smtClean="0">
                <a:ln>
                  <a:noFill/>
                </a:ln>
                <a:solidFill>
                  <a:prstClr val="black"/>
                </a:solidFill>
                <a:effectLst/>
                <a:uLnTx/>
                <a:uFillTx/>
                <a:latin typeface="+mj-lt"/>
              </a:rPr>
              <a:t>every 2-4 years or longer. </a:t>
            </a:r>
            <a:endParaRPr kumimoji="0" lang="en-US" sz="1800" u="none" strike="noStrike" kern="0" cap="none" spc="0" normalizeH="0" baseline="0" noProof="0" dirty="0" smtClean="0">
              <a:ln>
                <a:noFill/>
              </a:ln>
              <a:solidFill>
                <a:prstClr val="black"/>
              </a:solidFill>
              <a:effectLst/>
              <a:uLnTx/>
              <a:uFillTx/>
              <a:latin typeface="+mj-lt"/>
            </a:endParaRPr>
          </a:p>
        </p:txBody>
      </p:sp>
    </p:spTree>
    <p:extLst>
      <p:ext uri="{BB962C8B-B14F-4D97-AF65-F5344CB8AC3E}">
        <p14:creationId xmlns:p14="http://schemas.microsoft.com/office/powerpoint/2010/main" val="267998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tube</a:t>
            </a: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20" name="Rechthoek 19"/>
          <p:cNvSpPr/>
          <p:nvPr/>
        </p:nvSpPr>
        <p:spPr>
          <a:xfrm>
            <a:off x="367874" y="1470903"/>
            <a:ext cx="6244593" cy="646331"/>
          </a:xfrm>
          <a:prstGeom prst="rect">
            <a:avLst/>
          </a:prstGeom>
        </p:spPr>
        <p:txBody>
          <a:bodyPr wrap="square">
            <a:spAutoFit/>
          </a:bodyPr>
          <a:lstStyle/>
          <a:p>
            <a:r>
              <a:rPr lang="en-US" dirty="0" smtClean="0">
                <a:solidFill>
                  <a:srgbClr val="000000"/>
                </a:solidFill>
                <a:latin typeface="Calibri Light" panose="020F0302020204030204"/>
              </a:rPr>
              <a:t>In high end X-ray tubes, the </a:t>
            </a:r>
            <a:r>
              <a:rPr lang="en-US" dirty="0">
                <a:solidFill>
                  <a:srgbClr val="000000"/>
                </a:solidFill>
                <a:latin typeface="Calibri Light" panose="020F0302020204030204"/>
              </a:rPr>
              <a:t>a</a:t>
            </a:r>
            <a:r>
              <a:rPr lang="en-US" dirty="0" smtClean="0">
                <a:solidFill>
                  <a:srgbClr val="000000"/>
                </a:solidFill>
                <a:latin typeface="Calibri Light" panose="020F0302020204030204"/>
              </a:rPr>
              <a:t>node is rotating, so that it can absorb more heat. Temperatures of 3000</a:t>
            </a:r>
            <a:r>
              <a:rPr lang="en-US" baseline="30000" dirty="0" smtClean="0">
                <a:solidFill>
                  <a:srgbClr val="000000"/>
                </a:solidFill>
                <a:latin typeface="Calibri Light" panose="020F0302020204030204"/>
              </a:rPr>
              <a:t>o</a:t>
            </a:r>
            <a:r>
              <a:rPr lang="en-US" dirty="0" smtClean="0">
                <a:solidFill>
                  <a:srgbClr val="000000"/>
                </a:solidFill>
                <a:latin typeface="Calibri Light" panose="020F0302020204030204"/>
              </a:rPr>
              <a:t>C can be reached.  </a:t>
            </a:r>
            <a:endParaRPr lang="en-US" dirty="0">
              <a:solidFill>
                <a:srgbClr val="000000"/>
              </a:solidFill>
              <a:latin typeface="Calibri Light" panose="020F0302020204030204"/>
            </a:endParaRPr>
          </a:p>
        </p:txBody>
      </p:sp>
      <p:pic>
        <p:nvPicPr>
          <p:cNvPr id="23" name="Afbeelding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6381" y="1869723"/>
            <a:ext cx="4767485" cy="3438442"/>
          </a:xfrm>
          <a:prstGeom prst="rect">
            <a:avLst/>
          </a:prstGeom>
        </p:spPr>
      </p:pic>
      <p:sp>
        <p:nvSpPr>
          <p:cNvPr id="24" name="Rechthoek 23"/>
          <p:cNvSpPr/>
          <p:nvPr/>
        </p:nvSpPr>
        <p:spPr>
          <a:xfrm>
            <a:off x="367874" y="2345320"/>
            <a:ext cx="4923793" cy="923330"/>
          </a:xfrm>
          <a:prstGeom prst="rect">
            <a:avLst/>
          </a:prstGeom>
        </p:spPr>
        <p:txBody>
          <a:bodyPr wrap="square">
            <a:spAutoFit/>
          </a:bodyPr>
          <a:lstStyle/>
          <a:p>
            <a:r>
              <a:rPr lang="en-US" dirty="0" smtClean="0">
                <a:solidFill>
                  <a:srgbClr val="000000"/>
                </a:solidFill>
                <a:latin typeface="Calibri Light" panose="020F0302020204030204"/>
              </a:rPr>
              <a:t>Also, the anode may be cooled with water or with oil, that is circulated through the tube and cooled with a ‘heat </a:t>
            </a:r>
            <a:r>
              <a:rPr lang="en-US" smtClean="0">
                <a:solidFill>
                  <a:srgbClr val="000000"/>
                </a:solidFill>
                <a:latin typeface="Calibri Light" panose="020F0302020204030204"/>
              </a:rPr>
              <a:t>exchanger’ outside </a:t>
            </a:r>
            <a:r>
              <a:rPr lang="en-US" dirty="0" smtClean="0">
                <a:solidFill>
                  <a:srgbClr val="000000"/>
                </a:solidFill>
                <a:latin typeface="Calibri Light" panose="020F0302020204030204"/>
              </a:rPr>
              <a:t>the tube.</a:t>
            </a:r>
            <a:endParaRPr lang="en-US" dirty="0">
              <a:solidFill>
                <a:srgbClr val="000000"/>
              </a:solidFill>
              <a:latin typeface="Calibri Light" panose="020F0302020204030204"/>
            </a:endParaRPr>
          </a:p>
        </p:txBody>
      </p:sp>
      <p:grpSp>
        <p:nvGrpSpPr>
          <p:cNvPr id="28" name="Groep 27"/>
          <p:cNvGrpSpPr/>
          <p:nvPr/>
        </p:nvGrpSpPr>
        <p:grpSpPr>
          <a:xfrm>
            <a:off x="467704" y="3443154"/>
            <a:ext cx="4420351" cy="2779282"/>
            <a:chOff x="656465" y="3555106"/>
            <a:chExt cx="4420351" cy="2779282"/>
          </a:xfrm>
        </p:grpSpPr>
        <p:pic>
          <p:nvPicPr>
            <p:cNvPr id="25" name="Afbeelding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465" y="3555106"/>
              <a:ext cx="3340683" cy="2712635"/>
            </a:xfrm>
            <a:prstGeom prst="rect">
              <a:avLst/>
            </a:prstGeom>
          </p:spPr>
        </p:pic>
        <p:sp>
          <p:nvSpPr>
            <p:cNvPr id="26" name="PIJL-OMLAAG 25"/>
            <p:cNvSpPr/>
            <p:nvPr/>
          </p:nvSpPr>
          <p:spPr>
            <a:xfrm rot="9353582">
              <a:off x="3330971" y="5652496"/>
              <a:ext cx="111659" cy="3880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7" name="Rechthoek 26"/>
            <p:cNvSpPr/>
            <p:nvPr/>
          </p:nvSpPr>
          <p:spPr>
            <a:xfrm>
              <a:off x="2725531" y="5965056"/>
              <a:ext cx="2351285" cy="369332"/>
            </a:xfrm>
            <a:prstGeom prst="rect">
              <a:avLst/>
            </a:prstGeom>
          </p:spPr>
          <p:txBody>
            <a:bodyPr wrap="none">
              <a:spAutoFit/>
            </a:bodyPr>
            <a:lstStyle/>
            <a:p>
              <a:r>
                <a:rPr lang="en-US" dirty="0" smtClean="0">
                  <a:solidFill>
                    <a:srgbClr val="000000"/>
                  </a:solidFill>
                  <a:latin typeface="Calibri Light" panose="020F0302020204030204"/>
                </a:rPr>
                <a:t>tubes with cooling fluid</a:t>
              </a:r>
              <a:endParaRPr lang="en-GB" dirty="0"/>
            </a:p>
          </p:txBody>
        </p:sp>
      </p:grpSp>
      <p:sp>
        <p:nvSpPr>
          <p:cNvPr id="16" name="Rechthoek 15"/>
          <p:cNvSpPr/>
          <p:nvPr/>
        </p:nvSpPr>
        <p:spPr>
          <a:xfrm>
            <a:off x="6090073" y="5542035"/>
            <a:ext cx="4923793" cy="646331"/>
          </a:xfrm>
          <a:prstGeom prst="rect">
            <a:avLst/>
          </a:prstGeom>
        </p:spPr>
        <p:txBody>
          <a:bodyPr wrap="square">
            <a:spAutoFit/>
          </a:bodyPr>
          <a:lstStyle/>
          <a:p>
            <a:r>
              <a:rPr lang="en-US" dirty="0" smtClean="0">
                <a:solidFill>
                  <a:srgbClr val="000000"/>
                </a:solidFill>
                <a:latin typeface="Calibri Light" panose="020F0302020204030204"/>
              </a:rPr>
              <a:t>The place on the anode where X-rays are generated is called the </a:t>
            </a:r>
            <a:r>
              <a:rPr lang="en-US" b="1" dirty="0" smtClean="0">
                <a:solidFill>
                  <a:srgbClr val="7030A0"/>
                </a:solidFill>
                <a:latin typeface="Calibri Light" panose="020F0302020204030204"/>
              </a:rPr>
              <a:t>‘focal spot</a:t>
            </a:r>
            <a:r>
              <a:rPr lang="en-US" dirty="0" smtClean="0">
                <a:solidFill>
                  <a:srgbClr val="000000"/>
                </a:solidFill>
                <a:latin typeface="Calibri Light" panose="020F0302020204030204"/>
              </a:rPr>
              <a:t>’.</a:t>
            </a:r>
            <a:endParaRPr lang="en-US" dirty="0">
              <a:solidFill>
                <a:srgbClr val="000000"/>
              </a:solidFill>
              <a:latin typeface="Calibri Light" panose="020F0302020204030204"/>
            </a:endParaRPr>
          </a:p>
        </p:txBody>
      </p:sp>
    </p:spTree>
    <p:extLst>
      <p:ext uri="{BB962C8B-B14F-4D97-AF65-F5344CB8AC3E}">
        <p14:creationId xmlns:p14="http://schemas.microsoft.com/office/powerpoint/2010/main" val="3423901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High Voltage (HV) generator</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20" name="Rechthoek 19"/>
          <p:cNvSpPr/>
          <p:nvPr/>
        </p:nvSpPr>
        <p:spPr>
          <a:xfrm>
            <a:off x="3724116" y="1604157"/>
            <a:ext cx="5609070" cy="923330"/>
          </a:xfrm>
          <a:prstGeom prst="rect">
            <a:avLst/>
          </a:prstGeom>
        </p:spPr>
        <p:txBody>
          <a:bodyPr wrap="square">
            <a:spAutoFit/>
          </a:bodyPr>
          <a:lstStyle/>
          <a:p>
            <a:r>
              <a:rPr lang="en-US" dirty="0" smtClean="0">
                <a:solidFill>
                  <a:srgbClr val="000000"/>
                </a:solidFill>
                <a:latin typeface="Calibri Light" panose="020F0302020204030204"/>
              </a:rPr>
              <a:t>The X-ray HV generator creates the high voltage required to accelerate the electrons travelling to the anode. The high voltage used is in the order of 80 kV = 80,000 Volts. </a:t>
            </a:r>
            <a:endParaRPr lang="en-US" dirty="0">
              <a:solidFill>
                <a:srgbClr val="000000"/>
              </a:solidFill>
              <a:latin typeface="Calibri Light" panose="020F0302020204030204"/>
            </a:endParaRP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65267" y="1536358"/>
            <a:ext cx="1437137" cy="1982258"/>
          </a:xfrm>
          <a:prstGeom prst="rect">
            <a:avLst/>
          </a:prstGeom>
        </p:spPr>
      </p:pic>
      <p:grpSp>
        <p:nvGrpSpPr>
          <p:cNvPr id="5" name="Groep 4"/>
          <p:cNvGrpSpPr/>
          <p:nvPr/>
        </p:nvGrpSpPr>
        <p:grpSpPr>
          <a:xfrm>
            <a:off x="783991" y="1352690"/>
            <a:ext cx="2400593" cy="4981698"/>
            <a:chOff x="741950" y="1284835"/>
            <a:chExt cx="2400593" cy="4981698"/>
          </a:xfrm>
        </p:grpSpPr>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950" y="1284835"/>
              <a:ext cx="2400593" cy="4730231"/>
            </a:xfrm>
            <a:prstGeom prst="rect">
              <a:avLst/>
            </a:prstGeom>
          </p:spPr>
        </p:pic>
        <p:sp>
          <p:nvSpPr>
            <p:cNvPr id="16" name="TextBox 5"/>
            <p:cNvSpPr txBox="1"/>
            <p:nvPr/>
          </p:nvSpPr>
          <p:spPr>
            <a:xfrm>
              <a:off x="741950" y="5897201"/>
              <a:ext cx="240059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X-ray HV</a:t>
              </a:r>
              <a:r>
                <a:rPr kumimoji="0" lang="en-US" sz="1800" b="1" i="1" u="none" strike="noStrike" kern="0" cap="none" spc="0" normalizeH="0" noProof="0" dirty="0" smtClean="0">
                  <a:ln>
                    <a:noFill/>
                  </a:ln>
                  <a:solidFill>
                    <a:prstClr val="black"/>
                  </a:solidFill>
                  <a:effectLst/>
                  <a:uLnTx/>
                  <a:uFillTx/>
                  <a:latin typeface="+mj-lt"/>
                </a:rPr>
                <a:t> </a:t>
              </a:r>
              <a:r>
                <a:rPr kumimoji="0" lang="en-US" sz="1800" b="1" i="1" u="none" strike="noStrike" kern="0" cap="none" spc="0" normalizeH="0" baseline="0" noProof="0" dirty="0" smtClean="0">
                  <a:ln>
                    <a:noFill/>
                  </a:ln>
                  <a:solidFill>
                    <a:prstClr val="black"/>
                  </a:solidFill>
                  <a:effectLst/>
                  <a:uLnTx/>
                  <a:uFillTx/>
                  <a:latin typeface="+mj-lt"/>
                </a:rPr>
                <a:t>Generator</a:t>
              </a:r>
            </a:p>
          </p:txBody>
        </p:sp>
      </p:grpSp>
      <p:sp>
        <p:nvSpPr>
          <p:cNvPr id="19" name="Rechthoek 18"/>
          <p:cNvSpPr/>
          <p:nvPr/>
        </p:nvSpPr>
        <p:spPr>
          <a:xfrm>
            <a:off x="3724116" y="3171218"/>
            <a:ext cx="5843217" cy="646331"/>
          </a:xfrm>
          <a:prstGeom prst="rect">
            <a:avLst/>
          </a:prstGeom>
        </p:spPr>
        <p:txBody>
          <a:bodyPr wrap="square">
            <a:spAutoFit/>
          </a:bodyPr>
          <a:lstStyle/>
          <a:p>
            <a:r>
              <a:rPr lang="en-US" dirty="0" smtClean="0">
                <a:solidFill>
                  <a:srgbClr val="000000"/>
                </a:solidFill>
                <a:latin typeface="Calibri Light" panose="020F0302020204030204"/>
              </a:rPr>
              <a:t>The X-ray HV generator also creates the (low voltage) electric current that is used to heat up the filament of the X-ray tube. </a:t>
            </a:r>
            <a:endParaRPr lang="en-US" dirty="0">
              <a:solidFill>
                <a:srgbClr val="000000"/>
              </a:solidFill>
              <a:latin typeface="Calibri Light" panose="020F0302020204030204"/>
            </a:endParaRPr>
          </a:p>
        </p:txBody>
      </p:sp>
      <p:grpSp>
        <p:nvGrpSpPr>
          <p:cNvPr id="8" name="Groep 7"/>
          <p:cNvGrpSpPr/>
          <p:nvPr/>
        </p:nvGrpSpPr>
        <p:grpSpPr>
          <a:xfrm>
            <a:off x="3724116" y="4134201"/>
            <a:ext cx="8083234" cy="1924050"/>
            <a:chOff x="3724116" y="4134201"/>
            <a:chExt cx="8083234" cy="1924050"/>
          </a:xfrm>
        </p:grpSpPr>
        <p:pic>
          <p:nvPicPr>
            <p:cNvPr id="6" name="Afbeelding 5"/>
            <p:cNvPicPr>
              <a:picLocks noChangeAspect="1"/>
            </p:cNvPicPr>
            <p:nvPr/>
          </p:nvPicPr>
          <p:blipFill>
            <a:blip r:embed="rId4"/>
            <a:stretch>
              <a:fillRect/>
            </a:stretch>
          </p:blipFill>
          <p:spPr>
            <a:xfrm>
              <a:off x="8378350" y="4134201"/>
              <a:ext cx="3429000" cy="1924050"/>
            </a:xfrm>
            <a:prstGeom prst="rect">
              <a:avLst/>
            </a:prstGeom>
          </p:spPr>
        </p:pic>
        <p:sp>
          <p:nvSpPr>
            <p:cNvPr id="21" name="Rechthoek 20"/>
            <p:cNvSpPr/>
            <p:nvPr/>
          </p:nvSpPr>
          <p:spPr>
            <a:xfrm>
              <a:off x="3724116" y="4533245"/>
              <a:ext cx="3447151" cy="923330"/>
            </a:xfrm>
            <a:prstGeom prst="rect">
              <a:avLst/>
            </a:prstGeom>
          </p:spPr>
          <p:txBody>
            <a:bodyPr wrap="square">
              <a:spAutoFit/>
            </a:bodyPr>
            <a:lstStyle/>
            <a:p>
              <a:r>
                <a:rPr lang="en-US" dirty="0" smtClean="0">
                  <a:solidFill>
                    <a:srgbClr val="000000"/>
                  </a:solidFill>
                  <a:latin typeface="Calibri Light" panose="020F0302020204030204"/>
                </a:rPr>
                <a:t>A special High Voltage cable is used to connect the X-ray generator and the X-ray tube. </a:t>
              </a:r>
              <a:endParaRPr lang="en-US" dirty="0">
                <a:solidFill>
                  <a:srgbClr val="000000"/>
                </a:solidFill>
                <a:latin typeface="Calibri Light" panose="020F0302020204030204"/>
              </a:endParaRPr>
            </a:p>
          </p:txBody>
        </p:sp>
        <p:sp>
          <p:nvSpPr>
            <p:cNvPr id="7" name="PIJL-RECHTS 6"/>
            <p:cNvSpPr/>
            <p:nvPr/>
          </p:nvSpPr>
          <p:spPr>
            <a:xfrm>
              <a:off x="7519201" y="4777932"/>
              <a:ext cx="1235916" cy="207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1768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Control Unit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16" name="TextBox 5"/>
          <p:cNvSpPr txBox="1"/>
          <p:nvPr/>
        </p:nvSpPr>
        <p:spPr>
          <a:xfrm>
            <a:off x="792709" y="3857395"/>
            <a:ext cx="2400593"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X-ray system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user interface</a:t>
            </a:r>
          </a:p>
          <a:p>
            <a:pPr marL="0" marR="0" lvl="0" indent="0" algn="ctr" defTabSz="914400" eaLnBrk="1" fontAlgn="auto" latinLnBrk="0" hangingPunct="1">
              <a:lnSpc>
                <a:spcPct val="100000"/>
              </a:lnSpc>
              <a:spcBef>
                <a:spcPts val="0"/>
              </a:spcBef>
              <a:spcAft>
                <a:spcPts val="0"/>
              </a:spcAft>
              <a:buClrTx/>
              <a:buSzTx/>
              <a:buFontTx/>
              <a:buNone/>
              <a:tabLst/>
              <a:defRPr/>
            </a:pPr>
            <a:r>
              <a:rPr lang="en-US" b="1" i="1" kern="0" dirty="0" smtClean="0">
                <a:solidFill>
                  <a:prstClr val="black"/>
                </a:solidFill>
                <a:latin typeface="+mj-lt"/>
              </a:rPr>
              <a:t>(or ‘generator desk’)</a:t>
            </a:r>
            <a:endParaRPr kumimoji="0" lang="en-US" sz="1800" b="1" i="1" u="none" strike="noStrike" kern="0" cap="none" spc="0" normalizeH="0" baseline="0" noProof="0" dirty="0" smtClean="0">
              <a:ln>
                <a:noFill/>
              </a:ln>
              <a:solidFill>
                <a:prstClr val="black"/>
              </a:solidFill>
              <a:effectLst/>
              <a:uLnTx/>
              <a:uFillTx/>
              <a:latin typeface="+mj-lt"/>
            </a:endParaRPr>
          </a:p>
        </p:txBody>
      </p:sp>
      <p:sp>
        <p:nvSpPr>
          <p:cNvPr id="18" name="Rechthoek 17"/>
          <p:cNvSpPr/>
          <p:nvPr/>
        </p:nvSpPr>
        <p:spPr>
          <a:xfrm>
            <a:off x="3646407" y="1614525"/>
            <a:ext cx="5920926" cy="2754600"/>
          </a:xfrm>
          <a:prstGeom prst="rect">
            <a:avLst/>
          </a:prstGeom>
        </p:spPr>
        <p:txBody>
          <a:bodyPr wrap="square">
            <a:spAutoFit/>
          </a:bodyPr>
          <a:lstStyle/>
          <a:p>
            <a:r>
              <a:rPr lang="en-US" dirty="0" smtClean="0">
                <a:solidFill>
                  <a:srgbClr val="000000"/>
                </a:solidFill>
                <a:latin typeface="Calibri Light" panose="020F0302020204030204"/>
              </a:rPr>
              <a:t>In simple X-ray systems, the voltage, filament current and X-ray pulse width are entered manually on a ‘</a:t>
            </a:r>
            <a:r>
              <a:rPr lang="en-US" b="1" dirty="0" smtClean="0">
                <a:solidFill>
                  <a:srgbClr val="7030A0"/>
                </a:solidFill>
                <a:latin typeface="Calibri Light" panose="020F0302020204030204"/>
              </a:rPr>
              <a:t>generator desk</a:t>
            </a:r>
            <a:r>
              <a:rPr lang="en-US" dirty="0" smtClean="0">
                <a:solidFill>
                  <a:srgbClr val="000000"/>
                </a:solidFill>
                <a:latin typeface="Calibri Light" panose="020F0302020204030204"/>
              </a:rPr>
              <a:t>’. Together, these parameters determine for a large part the resulting Image Quality. </a:t>
            </a:r>
          </a:p>
          <a:p>
            <a:endParaRPr lang="en-US" sz="1100" dirty="0">
              <a:solidFill>
                <a:srgbClr val="000000"/>
              </a:solidFill>
              <a:latin typeface="Calibri Light" panose="020F0302020204030204"/>
            </a:endParaRPr>
          </a:p>
          <a:p>
            <a:r>
              <a:rPr lang="en-US" dirty="0" smtClean="0">
                <a:solidFill>
                  <a:srgbClr val="000000"/>
                </a:solidFill>
                <a:latin typeface="Calibri Light" panose="020F0302020204030204"/>
              </a:rPr>
              <a:t>In more modern and complex system, X-ray exposure control is performed automatically by the X-ray system. This is one reason that X-ray systems require that the user inputs what body part is being imaged. It uses this information to set the X-ray system parameters (settings). </a:t>
            </a:r>
            <a:endParaRPr lang="en-US" dirty="0">
              <a:solidFill>
                <a:srgbClr val="000000"/>
              </a:solidFill>
              <a:latin typeface="Calibri Light" panose="020F0302020204030204"/>
            </a:endParaRPr>
          </a:p>
        </p:txBody>
      </p:sp>
      <p:pic>
        <p:nvPicPr>
          <p:cNvPr id="7" name="Afbeelding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6534" y="1541689"/>
            <a:ext cx="2754938" cy="2254041"/>
          </a:xfrm>
          <a:prstGeom prst="rect">
            <a:avLst/>
          </a:prstGeom>
        </p:spPr>
      </p:pic>
      <p:grpSp>
        <p:nvGrpSpPr>
          <p:cNvPr id="4" name="Groep 3"/>
          <p:cNvGrpSpPr/>
          <p:nvPr/>
        </p:nvGrpSpPr>
        <p:grpSpPr>
          <a:xfrm>
            <a:off x="338829" y="2675699"/>
            <a:ext cx="11853171" cy="3664233"/>
            <a:chOff x="338829" y="2675699"/>
            <a:chExt cx="11853171" cy="3664233"/>
          </a:xfrm>
        </p:grpSpPr>
        <p:pic>
          <p:nvPicPr>
            <p:cNvPr id="3" name="Afbeelding 2"/>
            <p:cNvPicPr>
              <a:picLocks noChangeAspect="1"/>
            </p:cNvPicPr>
            <p:nvPr/>
          </p:nvPicPr>
          <p:blipFill>
            <a:blip r:embed="rId3"/>
            <a:stretch>
              <a:fillRect/>
            </a:stretch>
          </p:blipFill>
          <p:spPr>
            <a:xfrm>
              <a:off x="9391973" y="2675699"/>
              <a:ext cx="2800027" cy="3664233"/>
            </a:xfrm>
            <a:prstGeom prst="rect">
              <a:avLst/>
            </a:prstGeom>
          </p:spPr>
        </p:pic>
        <p:sp>
          <p:nvSpPr>
            <p:cNvPr id="10" name="Rechthoek 9"/>
            <p:cNvSpPr/>
            <p:nvPr/>
          </p:nvSpPr>
          <p:spPr>
            <a:xfrm>
              <a:off x="338829" y="4898547"/>
              <a:ext cx="9878745" cy="1200329"/>
            </a:xfrm>
            <a:prstGeom prst="rect">
              <a:avLst/>
            </a:prstGeom>
          </p:spPr>
          <p:txBody>
            <a:bodyPr wrap="square">
              <a:spAutoFit/>
            </a:bodyPr>
            <a:lstStyle/>
            <a:p>
              <a:r>
                <a:rPr lang="en-US" dirty="0" smtClean="0">
                  <a:solidFill>
                    <a:srgbClr val="000000"/>
                  </a:solidFill>
                  <a:latin typeface="Calibri Light" panose="020F0302020204030204"/>
                </a:rPr>
                <a:t>Often, the control unit is located outside the X-ray room. If it is located inside the room, a radio-opaque (X-ray absorbing) protection screen, large enough to protect a standing operator, is part of the control unit. There is a lead glass window, so that the patient can be watched during the examination. </a:t>
              </a:r>
            </a:p>
            <a:p>
              <a:r>
                <a:rPr lang="en-US" dirty="0" smtClean="0">
                  <a:solidFill>
                    <a:srgbClr val="000000"/>
                  </a:solidFill>
                  <a:latin typeface="Calibri Light" panose="020F0302020204030204"/>
                </a:rPr>
                <a:t>There must also be leaded protective aprons and gloves.</a:t>
              </a:r>
              <a:endParaRPr lang="en-US" dirty="0">
                <a:solidFill>
                  <a:srgbClr val="000000"/>
                </a:solidFill>
                <a:latin typeface="Calibri Light" panose="020F0302020204030204"/>
              </a:endParaRPr>
            </a:p>
          </p:txBody>
        </p:sp>
      </p:grpSp>
    </p:spTree>
    <p:extLst>
      <p:ext uri="{BB962C8B-B14F-4D97-AF65-F5344CB8AC3E}">
        <p14:creationId xmlns:p14="http://schemas.microsoft.com/office/powerpoint/2010/main" val="164400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detection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3873361" y="2354965"/>
            <a:ext cx="7427607" cy="1200329"/>
          </a:xfrm>
          <a:prstGeom prst="rect">
            <a:avLst/>
          </a:prstGeom>
        </p:spPr>
        <p:txBody>
          <a:bodyPr wrap="square">
            <a:spAutoFit/>
          </a:bodyPr>
          <a:lstStyle/>
          <a:p>
            <a:pPr lvl="0"/>
            <a:r>
              <a:rPr lang="en-GB" dirty="0" smtClean="0">
                <a:solidFill>
                  <a:srgbClr val="000000"/>
                </a:solidFill>
                <a:latin typeface="Calibri Light" panose="020F0302020204030204"/>
              </a:rPr>
              <a:t>That’s why an ‘</a:t>
            </a:r>
            <a:r>
              <a:rPr lang="en-GB" b="1" dirty="0" smtClean="0">
                <a:solidFill>
                  <a:srgbClr val="7030A0"/>
                </a:solidFill>
                <a:latin typeface="Calibri Light" panose="020F0302020204030204"/>
              </a:rPr>
              <a:t>intensifying screen</a:t>
            </a:r>
            <a:r>
              <a:rPr lang="en-GB" dirty="0" smtClean="0">
                <a:solidFill>
                  <a:srgbClr val="000000"/>
                </a:solidFill>
                <a:latin typeface="Calibri Light" panose="020F0302020204030204"/>
              </a:rPr>
              <a:t>’, made of fluorescent material, is mounted in front of the film. It converts the X-ray photons into visible light photons. The amount of light that it produces is proportional to the amount of incoming X-rays. The light photons are recorded by the photographic film. </a:t>
            </a:r>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9" name="Rechthoek 8"/>
          <p:cNvSpPr/>
          <p:nvPr/>
        </p:nvSpPr>
        <p:spPr>
          <a:xfrm>
            <a:off x="412130" y="4935366"/>
            <a:ext cx="4852496" cy="923330"/>
          </a:xfrm>
          <a:prstGeom prst="rect">
            <a:avLst/>
          </a:prstGeom>
        </p:spPr>
        <p:txBody>
          <a:bodyPr wrap="square">
            <a:spAutoFit/>
          </a:bodyPr>
          <a:lstStyle/>
          <a:p>
            <a:pPr lvl="0"/>
            <a:r>
              <a:rPr lang="en-GB" dirty="0" smtClean="0">
                <a:solidFill>
                  <a:srgbClr val="000000"/>
                </a:solidFill>
                <a:latin typeface="Calibri Light" panose="020F0302020204030204"/>
              </a:rPr>
              <a:t>The same approach is used for Image Intensifiers and Flat Detectors: X-ray is transformed into Light before it is detected / recorded.  </a:t>
            </a: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2204" y="4095732"/>
            <a:ext cx="5858764" cy="2133785"/>
          </a:xfrm>
          <a:prstGeom prst="rect">
            <a:avLst/>
          </a:prstGeom>
        </p:spPr>
      </p:pic>
      <p:sp>
        <p:nvSpPr>
          <p:cNvPr id="5" name="Rechthoek 4"/>
          <p:cNvSpPr/>
          <p:nvPr/>
        </p:nvSpPr>
        <p:spPr>
          <a:xfrm>
            <a:off x="2298153" y="1560116"/>
            <a:ext cx="9104252" cy="369332"/>
          </a:xfrm>
          <a:prstGeom prst="rect">
            <a:avLst/>
          </a:prstGeom>
        </p:spPr>
        <p:txBody>
          <a:bodyPr wrap="square">
            <a:spAutoFit/>
          </a:bodyPr>
          <a:lstStyle/>
          <a:p>
            <a:pPr lvl="0"/>
            <a:r>
              <a:rPr lang="en-GB" dirty="0">
                <a:solidFill>
                  <a:srgbClr val="000000"/>
                </a:solidFill>
                <a:latin typeface="Calibri Light" panose="020F0302020204030204"/>
              </a:rPr>
              <a:t>‘Photographic’ film is insensitive to X-ray: 98% of X-rays would travel through without </a:t>
            </a:r>
            <a:r>
              <a:rPr lang="en-GB" dirty="0" smtClean="0">
                <a:solidFill>
                  <a:srgbClr val="000000"/>
                </a:solidFill>
                <a:latin typeface="Calibri Light" panose="020F0302020204030204"/>
              </a:rPr>
              <a:t>interaction</a:t>
            </a:r>
            <a:r>
              <a:rPr lang="en-GB" dirty="0">
                <a:solidFill>
                  <a:srgbClr val="000000"/>
                </a:solidFill>
                <a:latin typeface="Calibri Light" panose="020F0302020204030204"/>
              </a:rPr>
              <a:t>. </a:t>
            </a:r>
          </a:p>
        </p:txBody>
      </p:sp>
      <p:pic>
        <p:nvPicPr>
          <p:cNvPr id="6" name="Afbeelding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130" y="1381928"/>
            <a:ext cx="3209809" cy="2342478"/>
          </a:xfrm>
          <a:prstGeom prst="rect">
            <a:avLst/>
          </a:prstGeom>
        </p:spPr>
      </p:pic>
      <p:cxnSp>
        <p:nvCxnSpPr>
          <p:cNvPr id="12" name="Rechte verbindingslijn met pijl 11"/>
          <p:cNvCxnSpPr/>
          <p:nvPr/>
        </p:nvCxnSpPr>
        <p:spPr>
          <a:xfrm flipH="1">
            <a:off x="2448910" y="2035069"/>
            <a:ext cx="525518" cy="256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449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2016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X-ray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detection: cassettes and films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Radiology Fundamentals</a:t>
            </a:r>
            <a:endParaRPr lang="en-GB" sz="2000" b="1" kern="0" dirty="0">
              <a:solidFill>
                <a:srgbClr val="2E74B5"/>
              </a:solidFill>
              <a:latin typeface="Calibri Light" panose="020F0302020204030204" pitchFamily="34" charset="0"/>
              <a:cs typeface="Times New Roman" panose="02020603050405020304" pitchFamily="18" charset="0"/>
            </a:endParaRPr>
          </a:p>
        </p:txBody>
      </p:sp>
      <p:sp>
        <p:nvSpPr>
          <p:cNvPr id="13" name="Rechthoek 12"/>
          <p:cNvSpPr/>
          <p:nvPr/>
        </p:nvSpPr>
        <p:spPr>
          <a:xfrm>
            <a:off x="463081" y="1547923"/>
            <a:ext cx="6449163" cy="2308324"/>
          </a:xfrm>
          <a:prstGeom prst="rect">
            <a:avLst/>
          </a:prstGeom>
        </p:spPr>
        <p:txBody>
          <a:bodyPr wrap="square">
            <a:spAutoFit/>
          </a:bodyPr>
          <a:lstStyle/>
          <a:p>
            <a:pPr lvl="0"/>
            <a:r>
              <a:rPr lang="en-GB" dirty="0" smtClean="0">
                <a:solidFill>
                  <a:srgbClr val="000000"/>
                </a:solidFill>
                <a:latin typeface="Calibri Light" panose="020F0302020204030204"/>
              </a:rPr>
              <a:t>Cassettes are light-proof, rigid containers that enclose the X-ray film to protect it from light. Within the cassette are two intensifying screens that fluoresce and produce visible light when irradiated by X-rays. The film is placed between the two intensifying screens, inside the cassette. The cassettes must be strong, rigid and durable. They must provide firm pressure so that there is good contact between the film and the screens, but must be easy to open in the dark. </a:t>
            </a:r>
            <a:endParaRPr lang="en-GB" dirty="0">
              <a:solidFill>
                <a:srgbClr val="000000"/>
              </a:solidFill>
              <a:latin typeface="Calibri Light" panose="020F0302020204030204"/>
            </a:endParaRP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55001" y="1383860"/>
            <a:ext cx="2748366" cy="2262571"/>
          </a:xfrm>
          <a:prstGeom prst="rect">
            <a:avLst/>
          </a:prstGeom>
        </p:spPr>
      </p:pic>
      <p:pic>
        <p:nvPicPr>
          <p:cNvPr id="10" name="Afbeelding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0048" y="4081537"/>
            <a:ext cx="2338271" cy="2205769"/>
          </a:xfrm>
          <a:prstGeom prst="rect">
            <a:avLst/>
          </a:prstGeom>
        </p:spPr>
      </p:pic>
      <p:sp>
        <p:nvSpPr>
          <p:cNvPr id="16" name="TextBox 5"/>
          <p:cNvSpPr txBox="1"/>
          <p:nvPr/>
        </p:nvSpPr>
        <p:spPr>
          <a:xfrm>
            <a:off x="6271720" y="4861255"/>
            <a:ext cx="1983281"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prstClr val="black"/>
                </a:solidFill>
                <a:effectLst/>
                <a:uLnTx/>
                <a:uFillTx/>
                <a:latin typeface="+mj-lt"/>
              </a:rPr>
              <a:t>Cassettes come</a:t>
            </a:r>
            <a:r>
              <a:rPr kumimoji="0" lang="en-US" sz="1800" b="1" i="1" u="none" strike="noStrike" kern="0" cap="none" spc="0" normalizeH="0" noProof="0" dirty="0" smtClean="0">
                <a:ln>
                  <a:noFill/>
                </a:ln>
                <a:solidFill>
                  <a:prstClr val="black"/>
                </a:solidFill>
                <a:effectLst/>
                <a:uLnTx/>
                <a:uFillTx/>
                <a:latin typeface="+mj-lt"/>
              </a:rPr>
              <a:t> in different sizes</a:t>
            </a:r>
            <a:endParaRPr kumimoji="0" lang="en-US" sz="1800" b="1" i="1" u="none" strike="noStrike" kern="0" cap="none" spc="0" normalizeH="0" baseline="0" noProof="0" dirty="0" smtClean="0">
              <a:ln>
                <a:noFill/>
              </a:ln>
              <a:solidFill>
                <a:prstClr val="black"/>
              </a:solidFill>
              <a:effectLst/>
              <a:uLnTx/>
              <a:uFillTx/>
              <a:latin typeface="+mj-lt"/>
            </a:endParaRPr>
          </a:p>
        </p:txBody>
      </p:sp>
      <p:sp>
        <p:nvSpPr>
          <p:cNvPr id="17" name="PIJL-RECHTS 16"/>
          <p:cNvSpPr/>
          <p:nvPr/>
        </p:nvSpPr>
        <p:spPr>
          <a:xfrm>
            <a:off x="7160217" y="2381699"/>
            <a:ext cx="619932" cy="274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2425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3519</TotalTime>
  <Words>1574</Words>
  <Application>Microsoft Office PowerPoint</Application>
  <PresentationFormat>Widescreen</PresentationFormat>
  <Paragraphs>141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Courier New</vt:lpstr>
      <vt:lpstr>Times New Roman</vt:lpstr>
      <vt:lpstr>Terugblik</vt:lpstr>
      <vt:lpstr>X-ray System Function</vt:lpstr>
      <vt:lpstr>Nature and properties of x-rays</vt:lpstr>
      <vt:lpstr>Production of x-rays</vt:lpstr>
      <vt:lpstr>X-ray tube</vt:lpstr>
      <vt:lpstr>X-ray tube</vt:lpstr>
      <vt:lpstr>X-ray High Voltage (HV) generator</vt:lpstr>
      <vt:lpstr>X-ray Control Unit</vt:lpstr>
      <vt:lpstr>X-ray detection</vt:lpstr>
      <vt:lpstr>X-ray detection: cassettes and films</vt:lpstr>
      <vt:lpstr>X-ray Image Quality </vt:lpstr>
      <vt:lpstr>X-ray Image Quality </vt:lpstr>
      <vt:lpstr>Image Contrast</vt:lpstr>
      <vt:lpstr>Image Noise</vt:lpstr>
      <vt:lpstr>Sharpness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295</cp:revision>
  <dcterms:created xsi:type="dcterms:W3CDTF">2014-11-03T16:21:19Z</dcterms:created>
  <dcterms:modified xsi:type="dcterms:W3CDTF">2020-03-18T14:18:35Z</dcterms:modified>
</cp:coreProperties>
</file>